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92" r:id="rId11"/>
    <p:sldId id="293" r:id="rId12"/>
    <p:sldId id="281" r:id="rId13"/>
    <p:sldId id="282" r:id="rId14"/>
    <p:sldId id="283" r:id="rId15"/>
    <p:sldId id="284" r:id="rId16"/>
    <p:sldId id="295" r:id="rId17"/>
    <p:sldId id="294" r:id="rId18"/>
    <p:sldId id="285" r:id="rId19"/>
    <p:sldId id="286" r:id="rId20"/>
    <p:sldId id="296" r:id="rId21"/>
    <p:sldId id="297" r:id="rId22"/>
    <p:sldId id="298" r:id="rId23"/>
    <p:sldId id="288" r:id="rId24"/>
    <p:sldId id="299" r:id="rId25"/>
    <p:sldId id="289" r:id="rId26"/>
    <p:sldId id="290" r:id="rId27"/>
    <p:sldId id="29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B8F3C-5C82-4355-9330-02C379858CBD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8867B-938A-45EC-8943-A2597E7F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5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8867B-938A-45EC-8943-A2597E7FBA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84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mputer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2413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695325"/>
            <a:ext cx="6215063" cy="58896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 userDrawn="1"/>
        </p:nvSpPr>
        <p:spPr>
          <a:xfrm>
            <a:off x="8229600" y="304800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21875"/>
            <a:ext cx="5200339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5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1EC8A67-63B7-414E-A685-D495DE964A0B}" type="datetimeFigureOut">
              <a:rPr lang="en-US" smtClean="0"/>
              <a:t>02-Jun-13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37BFB44-96B5-40C9-92FC-20688DC09D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6.jpeg"/><Relationship Id="rId3" Type="http://schemas.openxmlformats.org/officeDocument/2006/relationships/slide" Target="slide6.xml"/><Relationship Id="rId7" Type="http://schemas.openxmlformats.org/officeDocument/2006/relationships/slide" Target="slide27.xml"/><Relationship Id="rId12" Type="http://schemas.openxmlformats.org/officeDocument/2006/relationships/slide" Target="slide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6.xml"/><Relationship Id="rId11" Type="http://schemas.openxmlformats.org/officeDocument/2006/relationships/slide" Target="slide4.xml"/><Relationship Id="rId5" Type="http://schemas.openxmlformats.org/officeDocument/2006/relationships/slide" Target="slide25.xml"/><Relationship Id="rId10" Type="http://schemas.openxmlformats.org/officeDocument/2006/relationships/slide" Target="slide8.xml"/><Relationship Id="rId4" Type="http://schemas.openxmlformats.org/officeDocument/2006/relationships/slide" Target="slide23.xml"/><Relationship Id="rId9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9.gif"/><Relationship Id="rId4" Type="http://schemas.openxmlformats.org/officeDocument/2006/relationships/image" Target="../media/image2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hyperlink" Target="mailto:sazzadhm@gmail.com" TargetMode="External"/><Relationship Id="rId4" Type="http://schemas.openxmlformats.org/officeDocument/2006/relationships/hyperlink" Target="mailto:hm_sazzad@yahoo.co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hlinkClick r:id="rId2" action="ppaction://hlinksldjump"/>
          </p:cNvPr>
          <p:cNvSpPr/>
          <p:nvPr/>
        </p:nvSpPr>
        <p:spPr>
          <a:xfrm>
            <a:off x="6618516" y="384399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মূল আলোচনা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6618516" y="2997588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প্রথম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Rounded Rectangle 8">
            <a:hlinkClick r:id="rId4" action="ppaction://hlinksldjump"/>
          </p:cNvPr>
          <p:cNvSpPr/>
          <p:nvPr/>
        </p:nvSpPr>
        <p:spPr>
          <a:xfrm>
            <a:off x="6618516" y="470682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দলীয়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0" name="Rounded Rectangle 9">
            <a:hlinkClick r:id="rId5" action="ppaction://hlinksldjump"/>
          </p:cNvPr>
          <p:cNvSpPr/>
          <p:nvPr/>
        </p:nvSpPr>
        <p:spPr>
          <a:xfrm>
            <a:off x="6618516" y="512767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মূল্যায়ন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1" name="Rounded Rectangle 10">
            <a:hlinkClick r:id="rId6" action="ppaction://hlinksldjump"/>
          </p:cNvPr>
          <p:cNvSpPr/>
          <p:nvPr/>
        </p:nvSpPr>
        <p:spPr>
          <a:xfrm>
            <a:off x="6618516" y="5576668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বাড়ীর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3" name="Rounded Rectangle 12">
            <a:hlinkClick r:id="rId7" action="ppaction://hlinksldjump"/>
          </p:cNvPr>
          <p:cNvSpPr/>
          <p:nvPr/>
        </p:nvSpPr>
        <p:spPr>
          <a:xfrm>
            <a:off x="6618516" y="600808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ধন্যবাদ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4" name="Rounded Rectangle 13">
            <a:hlinkClick r:id="rId8" action="ppaction://hlinksldjump"/>
          </p:cNvPr>
          <p:cNvSpPr/>
          <p:nvPr/>
        </p:nvSpPr>
        <p:spPr>
          <a:xfrm>
            <a:off x="6618516" y="2562664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শিখনফল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2000" y="636552"/>
            <a:ext cx="2209800" cy="73504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সূচিপত্র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6" name="Rounded Rectangle 15">
            <a:hlinkClick r:id="rId9" action="ppaction://hlinksldjump"/>
          </p:cNvPr>
          <p:cNvSpPr/>
          <p:nvPr/>
        </p:nvSpPr>
        <p:spPr>
          <a:xfrm>
            <a:off x="6632584" y="169281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পরিচিতি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6608308" y="341728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পাঠ ঘোষনা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1" name="Rounded Rectangle 20">
            <a:hlinkClick r:id="" action="ppaction://noaction"/>
          </p:cNvPr>
          <p:cNvSpPr/>
          <p:nvPr/>
        </p:nvSpPr>
        <p:spPr>
          <a:xfrm>
            <a:off x="6615332" y="427775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একক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5" name="Rounded Rectangle 24">
            <a:hlinkClick r:id="rId11" action="ppaction://hlinksldjump"/>
          </p:cNvPr>
          <p:cNvSpPr/>
          <p:nvPr/>
        </p:nvSpPr>
        <p:spPr>
          <a:xfrm>
            <a:off x="6629400" y="212774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প্রেষণা দান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6" name="Rounded Rectangle 25">
            <a:hlinkClick r:id="rId12" action="ppaction://hlinksldjump"/>
          </p:cNvPr>
          <p:cNvSpPr/>
          <p:nvPr/>
        </p:nvSpPr>
        <p:spPr>
          <a:xfrm>
            <a:off x="6629400" y="124147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শুভেচ্ছা বিনিময়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7" name="Title 17"/>
          <p:cNvSpPr txBox="1">
            <a:spLocks/>
          </p:cNvSpPr>
          <p:nvPr/>
        </p:nvSpPr>
        <p:spPr>
          <a:xfrm>
            <a:off x="-2046516" y="2206625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Picture 18" descr="275147-acer-am3470-uc30p-full-set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3516" y="1692816"/>
            <a:ext cx="4935949" cy="386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000"/>
                            </p:stCondLst>
                            <p:childTnLst>
                              <p:par>
                                <p:cTn id="1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0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  <p:bldP spid="8" grpId="0" build="p" animBg="1"/>
      <p:bldP spid="9" grpId="0" build="p" animBg="1"/>
      <p:bldP spid="10" grpId="0" build="p" animBg="1"/>
      <p:bldP spid="11" grpId="0" build="p" animBg="1"/>
      <p:bldP spid="13" grpId="0" build="p" animBg="1"/>
      <p:bldP spid="14" grpId="0" build="p" animBg="1"/>
      <p:bldP spid="15" grpId="0" animBg="1"/>
      <p:bldP spid="16" grpId="0" build="p" animBg="1"/>
      <p:bldP spid="20" grpId="0" build="p" animBg="1"/>
      <p:bldP spid="21" grpId="0" build="p" animBg="1"/>
      <p:bldP spid="25" grpId="0" build="p" animBg="1"/>
      <p:bldP spid="26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21920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একক কাজ</a:t>
            </a:r>
            <a:endParaRPr lang="en-US" sz="5400" b="1" u="sng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066800" y="2667000"/>
            <a:ext cx="6705600" cy="838200"/>
          </a:xfrm>
          <a:prstGeom prst="rect">
            <a:avLst/>
          </a:prstGeom>
        </p:spPr>
        <p:txBody>
          <a:bodyPr/>
          <a:lstStyle/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bn-BD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কম্পিউটার বলতে কি বুঝ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?</a:t>
            </a:r>
            <a:endParaRPr kumimoji="0" lang="bn-BD" sz="4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bn-BD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3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pic>
        <p:nvPicPr>
          <p:cNvPr id="5" name="Picture 4" descr="MimioReading_iPadAp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4114800"/>
            <a:ext cx="28575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936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60"/>
            <a:ext cx="8305800" cy="85344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8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6" charset="0"/>
                <a:cs typeface="SolaimanLipi" pitchFamily="66" charset="0"/>
              </a:rPr>
              <a:t>কম্পিউটার</a:t>
            </a:r>
            <a:endParaRPr lang="en-US" sz="4800" b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bg1"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6" charset="0"/>
              <a:cs typeface="SolaimanLip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05800" cy="2666999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latin typeface="SutonnyMJ" pitchFamily="2" charset="0"/>
              </a:rPr>
              <a:t>evsjv</a:t>
            </a:r>
            <a:r>
              <a:rPr lang="en-US" sz="2800" dirty="0">
                <a:latin typeface="SutonnyMJ" pitchFamily="2" charset="0"/>
              </a:rPr>
              <a:t>‡`k </a:t>
            </a:r>
            <a:r>
              <a:rPr lang="en-US" sz="2800" dirty="0" err="1">
                <a:latin typeface="SutonnyMJ" pitchFamily="2" charset="0"/>
              </a:rPr>
              <a:t>KwcivBU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AvB‡b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Kw¤úDUv‡ii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msÁv</a:t>
            </a:r>
            <a:r>
              <a:rPr lang="en-US" sz="2800" dirty="0">
                <a:latin typeface="SutonnyMJ" pitchFamily="2" charset="0"/>
              </a:rPr>
              <a:t> †`</a:t>
            </a:r>
            <a:r>
              <a:rPr lang="en-US" sz="2800" dirty="0" err="1">
                <a:latin typeface="SutonnyMJ" pitchFamily="2" charset="0"/>
              </a:rPr>
              <a:t>Iqv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n‡q‡Q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Gfv‡e</a:t>
            </a:r>
            <a:r>
              <a:rPr lang="en-US" sz="2800" dirty="0">
                <a:latin typeface="SutonnyMJ" pitchFamily="2" charset="0"/>
              </a:rPr>
              <a:t>, </a:t>
            </a:r>
            <a:r>
              <a:rPr lang="en-US" sz="2800" dirty="0" err="1">
                <a:latin typeface="SutonnyMJ" pitchFamily="2" charset="0"/>
              </a:rPr>
              <a:t>ÔÔKw¤úDUvi</a:t>
            </a:r>
            <a:r>
              <a:rPr lang="en-US" sz="2800" dirty="0">
                <a:latin typeface="SutonnyMJ" pitchFamily="2" charset="0"/>
              </a:rPr>
              <a:t> A‡_© †</a:t>
            </a:r>
            <a:r>
              <a:rPr lang="en-US" sz="2800" dirty="0" err="1">
                <a:latin typeface="SutonnyMJ" pitchFamily="2" charset="0"/>
              </a:rPr>
              <a:t>gKvwbK¨vj</a:t>
            </a:r>
            <a:r>
              <a:rPr lang="en-US" sz="2800" dirty="0">
                <a:latin typeface="SutonnyMJ" pitchFamily="2" charset="0"/>
              </a:rPr>
              <a:t>, </a:t>
            </a:r>
            <a:r>
              <a:rPr lang="en-US" sz="2800" dirty="0" err="1">
                <a:latin typeface="SutonnyMJ" pitchFamily="2" charset="0"/>
              </a:rPr>
              <a:t>B‡jK‡Uªv‡gKvwbK¨vj</a:t>
            </a:r>
            <a:r>
              <a:rPr lang="en-US" sz="2800" dirty="0">
                <a:latin typeface="SutonnyMJ" pitchFamily="2" charset="0"/>
              </a:rPr>
              <a:t>, </a:t>
            </a:r>
            <a:r>
              <a:rPr lang="en-US" sz="2800" dirty="0" err="1">
                <a:latin typeface="SutonnyMJ" pitchFamily="2" charset="0"/>
              </a:rPr>
              <a:t>B‡jKUªwbK</a:t>
            </a:r>
            <a:r>
              <a:rPr lang="en-US" sz="2800" dirty="0">
                <a:latin typeface="SutonnyMJ" pitchFamily="2" charset="0"/>
              </a:rPr>
              <a:t>, </a:t>
            </a:r>
            <a:r>
              <a:rPr lang="en-US" sz="2800" dirty="0" err="1">
                <a:latin typeface="SutonnyMJ" pitchFamily="2" charset="0"/>
              </a:rPr>
              <a:t>g¨vM‡bwUK</a:t>
            </a:r>
            <a:r>
              <a:rPr lang="en-US" sz="2800" dirty="0">
                <a:latin typeface="SutonnyMJ" pitchFamily="2" charset="0"/>
              </a:rPr>
              <a:t>, </a:t>
            </a:r>
            <a:r>
              <a:rPr lang="en-US" sz="2800" dirty="0" err="1">
                <a:latin typeface="SutonnyMJ" pitchFamily="2" charset="0"/>
              </a:rPr>
              <a:t>B‡jK‡Uªvg¨vM‡bwUK</a:t>
            </a:r>
            <a:r>
              <a:rPr lang="en-US" sz="2800" dirty="0">
                <a:latin typeface="SutonnyMJ" pitchFamily="2" charset="0"/>
              </a:rPr>
              <a:t>, </a:t>
            </a:r>
            <a:r>
              <a:rPr lang="en-US" sz="2800" dirty="0" err="1">
                <a:latin typeface="SutonnyMJ" pitchFamily="2" charset="0"/>
              </a:rPr>
              <a:t>wWwRUvj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ev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AcwUK¨vj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ev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Ab</a:t>
            </a:r>
            <a:r>
              <a:rPr lang="en-US" sz="2800" dirty="0">
                <a:latin typeface="SutonnyMJ" pitchFamily="2" charset="0"/>
              </a:rPr>
              <a:t>¨ †</a:t>
            </a:r>
            <a:r>
              <a:rPr lang="en-US" sz="2800" dirty="0" err="1">
                <a:latin typeface="SutonnyMJ" pitchFamily="2" charset="0"/>
              </a:rPr>
              <a:t>Kv‡bv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c×wZi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Bgcvjm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e¨envi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Kwiqv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jwRK¨vj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ev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MvwYwZK</a:t>
            </a:r>
            <a:r>
              <a:rPr lang="en-US" sz="2800" dirty="0">
                <a:latin typeface="SutonnyMJ" pitchFamily="2" charset="0"/>
              </a:rPr>
              <a:t> †h †</a:t>
            </a:r>
            <a:r>
              <a:rPr lang="en-US" sz="2800" dirty="0" err="1">
                <a:latin typeface="SutonnyMJ" pitchFamily="2" charset="0"/>
              </a:rPr>
              <a:t>Kv‡bv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GKwU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ev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mKj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KvRKg</a:t>
            </a:r>
            <a:r>
              <a:rPr lang="en-US" sz="2800" dirty="0">
                <a:latin typeface="SutonnyMJ" pitchFamily="2" charset="0"/>
              </a:rPr>
              <a:t>© </a:t>
            </a:r>
            <a:r>
              <a:rPr lang="en-US" sz="2800" dirty="0" err="1">
                <a:latin typeface="SutonnyMJ" pitchFamily="2" charset="0"/>
              </a:rPr>
              <a:t>m¤úv`b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K‡i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Ggb</a:t>
            </a:r>
            <a:r>
              <a:rPr lang="en-US" sz="2800" dirty="0">
                <a:latin typeface="SutonnyMJ" pitchFamily="2" charset="0"/>
              </a:rPr>
              <a:t> Z_¨</a:t>
            </a:r>
            <a:r>
              <a:rPr lang="en-US" sz="2800" dirty="0" err="1">
                <a:latin typeface="SutonnyMJ" pitchFamily="2" charset="0"/>
              </a:rPr>
              <a:t>cÖwµqvKiY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hš</a:t>
            </a:r>
            <a:r>
              <a:rPr lang="en-US" sz="2800" dirty="0">
                <a:latin typeface="SutonnyMJ" pitchFamily="2" charset="0"/>
              </a:rPr>
              <a:t>¿ </a:t>
            </a:r>
            <a:r>
              <a:rPr lang="en-US" sz="2800" dirty="0" err="1">
                <a:latin typeface="SutonnyMJ" pitchFamily="2" charset="0"/>
              </a:rPr>
              <a:t>ev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wm‡ógÕÕ</a:t>
            </a:r>
            <a:r>
              <a:rPr lang="en-US" sz="2800" dirty="0">
                <a:latin typeface="SutonnyMJ" pitchFamily="2" charset="0"/>
              </a:rPr>
              <a:t> †K †</a:t>
            </a:r>
            <a:r>
              <a:rPr lang="en-US" sz="2800" dirty="0" err="1">
                <a:latin typeface="SutonnyMJ" pitchFamily="2" charset="0"/>
              </a:rPr>
              <a:t>evSvq</a:t>
            </a:r>
            <a:r>
              <a:rPr lang="en-US" sz="2800" dirty="0">
                <a:latin typeface="SutonnyMJ" pitchFamily="2" charset="0"/>
              </a:rPr>
              <a:t>|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4419600"/>
            <a:ext cx="8305800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SutonnyMJ" pitchFamily="2" charset="0"/>
              </a:rPr>
              <a:t>Kw¤úDUvi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n‡jv</a:t>
            </a:r>
            <a:r>
              <a:rPr lang="en-US" sz="2400" dirty="0">
                <a:latin typeface="SutonnyMJ" pitchFamily="2" charset="0"/>
              </a:rPr>
              <a:t>  </a:t>
            </a:r>
            <a:r>
              <a:rPr lang="en-US" sz="2400" dirty="0"/>
              <a:t>''Programmable digital electronic device''. </a:t>
            </a:r>
          </a:p>
          <a:p>
            <a:pPr algn="just"/>
            <a:r>
              <a:rPr lang="en-US" sz="2400" dirty="0"/>
              <a:t> </a:t>
            </a:r>
          </a:p>
          <a:p>
            <a:pPr algn="just"/>
            <a:r>
              <a:rPr lang="en-US" sz="2400" dirty="0" err="1">
                <a:latin typeface="SutonnyMJ" pitchFamily="2" charset="0"/>
              </a:rPr>
              <a:t>Ab¨fv‡e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ejv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nq</a:t>
            </a:r>
            <a:r>
              <a:rPr lang="en-US" sz="2400" dirty="0">
                <a:latin typeface="SutonnyMJ" pitchFamily="2" charset="0"/>
              </a:rPr>
              <a:t>, </a:t>
            </a:r>
            <a:r>
              <a:rPr lang="en-US" sz="2400" dirty="0"/>
              <a:t>A computer is a machine that manipulates data according to </a:t>
            </a:r>
            <a:r>
              <a:rPr lang="en-US" sz="2400" dirty="0" smtClean="0"/>
              <a:t>a list </a:t>
            </a:r>
            <a:r>
              <a:rPr lang="en-US" sz="2400" dirty="0"/>
              <a:t>of instructions.</a:t>
            </a: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685800" y="6400800"/>
            <a:ext cx="609600" cy="381000"/>
          </a:xfrm>
          <a:prstGeom prst="actionButtonForwardNex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Return 5">
            <a:hlinkClick r:id="" action="ppaction://hlinkshowjump?jump=previousslide" highlightClick="1"/>
          </p:cNvPr>
          <p:cNvSpPr/>
          <p:nvPr/>
        </p:nvSpPr>
        <p:spPr>
          <a:xfrm rot="16200000">
            <a:off x="1879092" y="6198107"/>
            <a:ext cx="356617" cy="762002"/>
          </a:xfrm>
          <a:prstGeom prst="actionButtonReturn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2743200" y="6375042"/>
            <a:ext cx="914400" cy="381000"/>
          </a:xfrm>
          <a:prstGeom prst="actionButtonHom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6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imated_computer_student_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43000"/>
            <a:ext cx="4073236" cy="3733800"/>
          </a:xfrm>
          <a:prstGeom prst="rect">
            <a:avLst/>
          </a:prstGeom>
        </p:spPr>
      </p:pic>
      <p:pic>
        <p:nvPicPr>
          <p:cNvPr id="6" name="Picture 5" descr="b-421325-animated_compute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676400"/>
            <a:ext cx="4610100" cy="4610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1200" y="5486400"/>
            <a:ext cx="1524000" cy="510778"/>
          </a:xfrm>
          <a:prstGeom prst="wedgeRoundRectCallout">
            <a:avLst>
              <a:gd name="adj1" fmla="val 116952"/>
              <a:gd name="adj2" fmla="val -137158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স্বয়ংক্রিয়তা</a:t>
            </a:r>
            <a:endParaRPr lang="en-US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9000" y="2743200"/>
            <a:ext cx="1524000" cy="510778"/>
          </a:xfrm>
          <a:prstGeom prst="wedgeRoundRectCallout">
            <a:avLst>
              <a:gd name="adj1" fmla="val -83048"/>
              <a:gd name="adj2" fmla="val -157049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দ্রুততা</a:t>
            </a:r>
            <a:endParaRPr lang="en-US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5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engineering_services_mechanical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033463"/>
            <a:ext cx="4391025" cy="384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34000" y="5867400"/>
            <a:ext cx="1905000" cy="510778"/>
          </a:xfrm>
          <a:prstGeom prst="wedgeRoundRectCallout">
            <a:avLst>
              <a:gd name="adj1" fmla="val 28063"/>
              <a:gd name="adj2" fmla="val -228090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ক্লান্তিহীনতা</a:t>
            </a:r>
            <a:endParaRPr lang="en-US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59394" name="Picture 2" descr="C:\Users\Manju\Desktop\Picture Manjur\Energy_Valve_Comput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4200"/>
            <a:ext cx="4652511" cy="335756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95400" y="2133600"/>
            <a:ext cx="1295400" cy="510778"/>
          </a:xfrm>
          <a:prstGeom prst="wedgeRoundRectCallout">
            <a:avLst>
              <a:gd name="adj1" fmla="val -49651"/>
              <a:gd name="adj2" fmla="val 226567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সূক্ষ্মতা</a:t>
            </a:r>
            <a:endParaRPr lang="en-US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6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2472-raspberry-p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3258"/>
            <a:ext cx="4440420" cy="3276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5257800"/>
            <a:ext cx="1295400" cy="510778"/>
          </a:xfrm>
          <a:prstGeom prst="wedgeRoundRectCallout">
            <a:avLst>
              <a:gd name="adj1" fmla="val -70939"/>
              <a:gd name="adj2" fmla="val -225248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বহুমূখীতা</a:t>
            </a:r>
            <a:endParaRPr lang="en-US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4" name="Picture 3" descr="SH-34_2-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124200"/>
            <a:ext cx="4572000" cy="3276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10200" y="1143000"/>
            <a:ext cx="1828800" cy="510778"/>
          </a:xfrm>
          <a:prstGeom prst="wedgeRoundRectCallout">
            <a:avLst>
              <a:gd name="adj1" fmla="val -235"/>
              <a:gd name="adj2" fmla="val 323182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স্মৃতিভান্ডার</a:t>
            </a:r>
            <a:endParaRPr lang="en-US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89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sty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" y="1015998"/>
            <a:ext cx="3829050" cy="3790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562600"/>
            <a:ext cx="2590800" cy="510778"/>
          </a:xfrm>
          <a:prstGeom prst="wedgeRoundRectCallout">
            <a:avLst>
              <a:gd name="adj1" fmla="val 37185"/>
              <a:gd name="adj2" fmla="val -196832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যুক্তিসঙ্গত সিদ্ধান্ত</a:t>
            </a:r>
            <a:endParaRPr lang="en-US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138" y="2362200"/>
            <a:ext cx="3457862" cy="40936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67400" y="1371600"/>
            <a:ext cx="1676400" cy="510778"/>
          </a:xfrm>
          <a:prstGeom prst="wedgeRoundRectCallout">
            <a:avLst>
              <a:gd name="adj1" fmla="val 210"/>
              <a:gd name="adj2" fmla="val 269191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নির্ভূল</a:t>
            </a:r>
            <a:endParaRPr lang="en-US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21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1219200"/>
            <a:ext cx="43434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জোড়ায় কাজ</a:t>
            </a:r>
            <a:endParaRPr lang="en-US" sz="5400" b="1" u="sng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257300" y="2634343"/>
            <a:ext cx="6705600" cy="838200"/>
          </a:xfrm>
          <a:prstGeom prst="rect">
            <a:avLst/>
          </a:prstGeom>
        </p:spPr>
        <p:txBody>
          <a:bodyPr/>
          <a:lstStyle/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bn-BD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কম্পিউটারের</a:t>
            </a:r>
            <a:r>
              <a:rPr kumimoji="0" lang="bn-BD" sz="4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বৈশিষ্ট্যসমূহ লিখ</a:t>
            </a:r>
            <a:endParaRPr kumimoji="0" lang="bn-BD" sz="44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bn-BD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3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pic>
        <p:nvPicPr>
          <p:cNvPr id="5" name="Picture 4" descr="MimioReading_iPadAp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4114800"/>
            <a:ext cx="28575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293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" y="1897082"/>
            <a:ext cx="7924800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en-US" sz="3600" dirty="0" err="1">
                <a:latin typeface="SutonnyMJ" pitchFamily="2" charset="0"/>
              </a:rPr>
              <a:t>Kw¤úDUv‡ii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me‡P‡q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eo</a:t>
            </a:r>
            <a:r>
              <a:rPr lang="en-US" sz="3600" dirty="0">
                <a:latin typeface="SutonnyMJ" pitchFamily="2" charset="0"/>
              </a:rPr>
              <a:t> ˆ</a:t>
            </a:r>
            <a:r>
              <a:rPr lang="en-US" sz="3600" dirty="0" err="1">
                <a:latin typeface="SutonnyMJ" pitchFamily="2" charset="0"/>
              </a:rPr>
              <a:t>ewkó</a:t>
            </a:r>
            <a:r>
              <a:rPr lang="en-US" sz="3600" dirty="0">
                <a:latin typeface="SutonnyMJ" pitchFamily="2" charset="0"/>
              </a:rPr>
              <a:t>¨ </a:t>
            </a:r>
            <a:r>
              <a:rPr lang="en-US" sz="3600" dirty="0" err="1">
                <a:latin typeface="SutonnyMJ" pitchFamily="2" charset="0"/>
              </a:rPr>
              <a:t>n‡jv</a:t>
            </a:r>
            <a:r>
              <a:rPr lang="en-US" sz="3600" dirty="0">
                <a:latin typeface="SutonnyMJ" pitchFamily="2" charset="0"/>
              </a:rPr>
              <a:t> GB </a:t>
            </a:r>
            <a:r>
              <a:rPr lang="en-US" sz="3600" dirty="0" err="1">
                <a:latin typeface="SutonnyMJ" pitchFamily="2" charset="0"/>
              </a:rPr>
              <a:t>hš¿wU</a:t>
            </a:r>
            <a:r>
              <a:rPr lang="en-US" sz="3600" dirty="0">
                <a:latin typeface="SutonnyMJ" pitchFamily="2" charset="0"/>
              </a:rPr>
              <a:t> ‡</a:t>
            </a:r>
            <a:r>
              <a:rPr lang="en-US" sz="3600" dirty="0" err="1">
                <a:latin typeface="SutonnyMJ" pitchFamily="2" charset="0"/>
              </a:rPr>
              <a:t>cÖvMÖvg‡hvM</a:t>
            </a:r>
            <a:r>
              <a:rPr lang="en-US" sz="3600" dirty="0">
                <a:latin typeface="SutonnyMJ" pitchFamily="2" charset="0"/>
              </a:rPr>
              <a:t>¨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GB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hš¿wU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eûgyLx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Kv‡Ri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eûKvR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GKmv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‡_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Kivi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Ges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A‡bK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h‡š¿i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GKK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weKí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wn‡m‡e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KvR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K‡i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|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bn-BD" sz="3200" dirty="0" smtClean="0">
                <a:solidFill>
                  <a:srgbClr val="002060"/>
                </a:solidFill>
                <a:latin typeface="SutonnyMJ" pitchFamily="2" charset="0"/>
              </a:rPr>
              <a:t>দ্রুত</a:t>
            </a:r>
            <a:r>
              <a:rPr lang="en-US" sz="3600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SutonnyMJ" pitchFamily="2" charset="0"/>
              </a:rPr>
              <a:t>MwZ‡Z</a:t>
            </a:r>
            <a:r>
              <a:rPr lang="en-US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SutonnyMJ" pitchFamily="2" charset="0"/>
              </a:rPr>
              <a:t>KvR</a:t>
            </a:r>
            <a:r>
              <a:rPr lang="en-US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SutonnyMJ" pitchFamily="2" charset="0"/>
              </a:rPr>
              <a:t>Kiv</a:t>
            </a:r>
            <a:r>
              <a:rPr lang="en-US" sz="3600" dirty="0">
                <a:solidFill>
                  <a:srgbClr val="002060"/>
                </a:solidFill>
                <a:latin typeface="SutonnyMJ" pitchFamily="2" charset="0"/>
              </a:rPr>
              <a:t>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3600" dirty="0" err="1">
                <a:latin typeface="SutonnyMJ" pitchFamily="2" charset="0"/>
              </a:rPr>
              <a:t>wbfy©jfv‡e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KvR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Kiv</a:t>
            </a:r>
            <a:r>
              <a:rPr lang="en-US" sz="3600" dirty="0">
                <a:latin typeface="SutonnyMJ" pitchFamily="2" charset="0"/>
              </a:rPr>
              <a:t>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¯§„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wZi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SutonnyMJ" pitchFamily="2" charset="0"/>
              </a:rPr>
              <a:t>e¨e</a:t>
            </a:r>
            <a:r>
              <a:rPr lang="en-US" sz="3600" dirty="0">
                <a:solidFill>
                  <a:srgbClr val="C00000"/>
                </a:solidFill>
                <a:latin typeface="SutonnyMJ" pitchFamily="2" charset="0"/>
              </a:rPr>
              <a:t>¯’v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09600" y="609600"/>
            <a:ext cx="7924800" cy="762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7500"/>
            <a:sp3d extrusionH="57150">
              <a:bevelT w="38100" h="38100"/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কম্পিউটারের</a:t>
            </a:r>
            <a:r>
              <a:rPr lang="en-US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r>
              <a:rPr lang="en-US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...</a:t>
            </a:r>
            <a:endParaRPr lang="en-US" sz="4400" b="1" dirty="0" smtClean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43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Manju\Desktop\Picture Manjur\Energy_Valve_Compu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7608" y="3652838"/>
            <a:ext cx="1273666" cy="919162"/>
          </a:xfrm>
          <a:prstGeom prst="rect">
            <a:avLst/>
          </a:prstGeom>
          <a:noFill/>
        </p:spPr>
      </p:pic>
      <p:pic>
        <p:nvPicPr>
          <p:cNvPr id="11" name="Picture 10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074" y="2743200"/>
            <a:ext cx="990600" cy="762000"/>
          </a:xfrm>
          <a:prstGeom prst="rect">
            <a:avLst/>
          </a:prstGeom>
        </p:spPr>
      </p:pic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609600" y="1993900"/>
            <a:ext cx="728663" cy="604838"/>
          </a:xfrm>
          <a:custGeom>
            <a:avLst/>
            <a:gdLst>
              <a:gd name="T0" fmla="*/ 559594 w 21600"/>
              <a:gd name="T1" fmla="*/ 0 h 21600"/>
              <a:gd name="T2" fmla="*/ 0 w 21600"/>
              <a:gd name="T3" fmla="*/ 302419 h 21600"/>
              <a:gd name="T4" fmla="*/ 559594 w 21600"/>
              <a:gd name="T5" fmla="*/ 604838 h 21600"/>
              <a:gd name="T6" fmla="*/ 746125 w 21600"/>
              <a:gd name="T7" fmla="*/ 30241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09600" y="2898775"/>
            <a:ext cx="728663" cy="604838"/>
          </a:xfrm>
          <a:custGeom>
            <a:avLst/>
            <a:gdLst>
              <a:gd name="T0" fmla="*/ 559594 w 21600"/>
              <a:gd name="T1" fmla="*/ 0 h 21600"/>
              <a:gd name="T2" fmla="*/ 0 w 21600"/>
              <a:gd name="T3" fmla="*/ 302419 h 21600"/>
              <a:gd name="T4" fmla="*/ 559594 w 21600"/>
              <a:gd name="T5" fmla="*/ 604838 h 21600"/>
              <a:gd name="T6" fmla="*/ 746125 w 21600"/>
              <a:gd name="T7" fmla="*/ 30241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609600" y="3751263"/>
            <a:ext cx="728663" cy="604837"/>
          </a:xfrm>
          <a:custGeom>
            <a:avLst/>
            <a:gdLst>
              <a:gd name="T0" fmla="*/ 559594 w 21600"/>
              <a:gd name="T1" fmla="*/ 0 h 21600"/>
              <a:gd name="T2" fmla="*/ 0 w 21600"/>
              <a:gd name="T3" fmla="*/ 302419 h 21600"/>
              <a:gd name="T4" fmla="*/ 559594 w 21600"/>
              <a:gd name="T5" fmla="*/ 604837 h 21600"/>
              <a:gd name="T6" fmla="*/ 746125 w 21600"/>
              <a:gd name="T7" fmla="*/ 30241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1414463" y="1905000"/>
            <a:ext cx="5519738" cy="641350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দ্রুতগতি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(</a:t>
            </a:r>
            <a:r>
              <a:rPr lang="en-US" sz="3600" dirty="0">
                <a:cs typeface="Times New Roman" panose="02020603050405020304" pitchFamily="18" charset="0"/>
              </a:rPr>
              <a:t>High speed) </a:t>
            </a: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1414463" y="2863850"/>
            <a:ext cx="5519738" cy="641350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নির্ভুলতা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(</a:t>
            </a:r>
            <a:r>
              <a:rPr lang="en-US" sz="3600" dirty="0">
                <a:cs typeface="Times New Roman" panose="02020603050405020304" pitchFamily="18" charset="0"/>
              </a:rPr>
              <a:t>Correctness) </a:t>
            </a:r>
          </a:p>
        </p:txBody>
      </p:sp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1414463" y="3773488"/>
            <a:ext cx="5519738" cy="641350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সূক্ষ্মতা</a:t>
            </a:r>
            <a:r>
              <a:rPr lang="bn-BD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(</a:t>
            </a:r>
            <a:r>
              <a:rPr lang="en-US" sz="3600" dirty="0">
                <a:cs typeface="Times New Roman" panose="02020603050405020304" pitchFamily="18" charset="0"/>
              </a:rPr>
              <a:t>Accuracy) </a:t>
            </a:r>
          </a:p>
        </p:txBody>
      </p:sp>
      <p:pic>
        <p:nvPicPr>
          <p:cNvPr id="15" name="Picture 14" descr="animated_computer_student_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08273" y="1765300"/>
            <a:ext cx="1149927" cy="1054100"/>
          </a:xfrm>
          <a:prstGeom prst="rect">
            <a:avLst/>
          </a:prstGeom>
        </p:spPr>
      </p:pic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614361" y="4677228"/>
            <a:ext cx="723901" cy="698500"/>
          </a:xfrm>
          <a:custGeom>
            <a:avLst/>
            <a:gdLst>
              <a:gd name="T0" fmla="*/ 582216 w 21600"/>
              <a:gd name="T1" fmla="*/ 0 h 21600"/>
              <a:gd name="T2" fmla="*/ 0 w 21600"/>
              <a:gd name="T3" fmla="*/ 349250 h 21600"/>
              <a:gd name="T4" fmla="*/ 582216 w 21600"/>
              <a:gd name="T5" fmla="*/ 698500 h 21600"/>
              <a:gd name="T6" fmla="*/ 776288 w 21600"/>
              <a:gd name="T7" fmla="*/ 3492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614361" y="5626100"/>
            <a:ext cx="723901" cy="698500"/>
          </a:xfrm>
          <a:custGeom>
            <a:avLst/>
            <a:gdLst>
              <a:gd name="T0" fmla="*/ 582216 w 21600"/>
              <a:gd name="T1" fmla="*/ 0 h 21600"/>
              <a:gd name="T2" fmla="*/ 0 w 21600"/>
              <a:gd name="T3" fmla="*/ 349250 h 21600"/>
              <a:gd name="T4" fmla="*/ 582216 w 21600"/>
              <a:gd name="T5" fmla="*/ 698500 h 21600"/>
              <a:gd name="T6" fmla="*/ 776288 w 21600"/>
              <a:gd name="T7" fmla="*/ 3492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414463" y="4699453"/>
            <a:ext cx="5519738" cy="641350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বিশ্বাসযোগ্যতা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(</a:t>
            </a:r>
            <a:r>
              <a:rPr lang="en-US" sz="3600" dirty="0">
                <a:cs typeface="Times New Roman" panose="02020603050405020304" pitchFamily="18" charset="0"/>
              </a:rPr>
              <a:t>Reliability) 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1414463" y="5661025"/>
            <a:ext cx="5519738" cy="641350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ক্লান্তিহীনতা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(</a:t>
            </a:r>
            <a:r>
              <a:rPr lang="en-US" sz="3600" dirty="0">
                <a:cs typeface="Times New Roman" panose="02020603050405020304" pitchFamily="18" charset="0"/>
              </a:rPr>
              <a:t>Diligence) </a:t>
            </a:r>
          </a:p>
        </p:txBody>
      </p:sp>
      <p:pic>
        <p:nvPicPr>
          <p:cNvPr id="20" name="Picture 6" descr="engineering_services_mechanical3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15200" y="5584142"/>
            <a:ext cx="1066800" cy="72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2012-03-11-06-56-20-4f5c4c94a1ef3-smartphone-security-tips.jpg"/>
          <p:cNvPicPr>
            <a:picLocks noChangeAspect="1"/>
          </p:cNvPicPr>
          <p:nvPr/>
        </p:nvPicPr>
        <p:blipFill>
          <a:blip r:embed="rId6"/>
          <a:srcRect l="21765" t="1931" r="28823" b="5365"/>
          <a:stretch>
            <a:fillRect/>
          </a:stretch>
        </p:blipFill>
        <p:spPr>
          <a:xfrm>
            <a:off x="7315200" y="4666344"/>
            <a:ext cx="1066800" cy="743856"/>
          </a:xfrm>
          <a:prstGeom prst="rect">
            <a:avLst/>
          </a:prstGeom>
        </p:spPr>
      </p:pic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609600" y="609600"/>
            <a:ext cx="7924800" cy="762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7500"/>
            <a:sp3d extrusionH="57150">
              <a:bevelT w="38100" h="38100"/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কম্পিউটারের</a:t>
            </a:r>
            <a:r>
              <a:rPr lang="en-US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r>
              <a:rPr lang="en-US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...</a:t>
            </a:r>
            <a:endParaRPr lang="en-US" sz="4400" b="1" dirty="0" smtClean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32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animBg="1"/>
      <p:bldP spid="64517" grpId="0" animBg="1"/>
      <p:bldP spid="64518" grpId="0" animBg="1"/>
      <p:bldP spid="64519" grpId="0" animBg="1"/>
      <p:bldP spid="64520" grpId="0" animBg="1"/>
      <p:bldP spid="64521" grpId="0" animBg="1"/>
      <p:bldP spid="16" grpId="0" animBg="1"/>
      <p:bldP spid="17" grpId="0" animBg="1"/>
      <p:bldP spid="18" grpId="0" animBg="1"/>
      <p:bldP spid="19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3" name="AutoShape 9"/>
          <p:cNvSpPr>
            <a:spLocks noChangeArrowheads="1"/>
          </p:cNvSpPr>
          <p:nvPr/>
        </p:nvSpPr>
        <p:spPr bwMode="auto">
          <a:xfrm>
            <a:off x="461962" y="1729016"/>
            <a:ext cx="652916" cy="698500"/>
          </a:xfrm>
          <a:custGeom>
            <a:avLst/>
            <a:gdLst>
              <a:gd name="T0" fmla="*/ 582216 w 21600"/>
              <a:gd name="T1" fmla="*/ 0 h 21600"/>
              <a:gd name="T2" fmla="*/ 0 w 21600"/>
              <a:gd name="T3" fmla="*/ 349250 h 21600"/>
              <a:gd name="T4" fmla="*/ 582216 w 21600"/>
              <a:gd name="T5" fmla="*/ 698500 h 21600"/>
              <a:gd name="T6" fmla="*/ 776288 w 21600"/>
              <a:gd name="T7" fmla="*/ 3492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7594" name="AutoShape 10"/>
          <p:cNvSpPr>
            <a:spLocks noChangeArrowheads="1"/>
          </p:cNvSpPr>
          <p:nvPr/>
        </p:nvSpPr>
        <p:spPr bwMode="auto">
          <a:xfrm>
            <a:off x="461962" y="2722787"/>
            <a:ext cx="652916" cy="698500"/>
          </a:xfrm>
          <a:custGeom>
            <a:avLst/>
            <a:gdLst>
              <a:gd name="T0" fmla="*/ 582216 w 21600"/>
              <a:gd name="T1" fmla="*/ 0 h 21600"/>
              <a:gd name="T2" fmla="*/ 0 w 21600"/>
              <a:gd name="T3" fmla="*/ 349250 h 21600"/>
              <a:gd name="T4" fmla="*/ 582216 w 21600"/>
              <a:gd name="T5" fmla="*/ 698500 h 21600"/>
              <a:gd name="T6" fmla="*/ 776288 w 21600"/>
              <a:gd name="T7" fmla="*/ 3492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7600" name="Text Box 16"/>
          <p:cNvSpPr txBox="1">
            <a:spLocks noChangeArrowheads="1"/>
          </p:cNvSpPr>
          <p:nvPr/>
        </p:nvSpPr>
        <p:spPr bwMode="auto">
          <a:xfrm>
            <a:off x="1262063" y="1781403"/>
            <a:ext cx="5519738" cy="641350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err="1" smtClean="0">
                <a:latin typeface="SolaimanLipi" pitchFamily="65" charset="0"/>
                <a:cs typeface="SolaimanLipi" pitchFamily="65" charset="0"/>
              </a:rPr>
              <a:t>স্মৃতি</a:t>
            </a:r>
            <a:r>
              <a:rPr lang="bn-BD" sz="3600" dirty="0" smtClean="0">
                <a:latin typeface="SolaimanLipi" pitchFamily="65" charset="0"/>
                <a:cs typeface="SolaimanLipi" pitchFamily="65" charset="0"/>
              </a:rPr>
              <a:t>ভান্ডার</a:t>
            </a:r>
            <a:r>
              <a:rPr lang="en-US" sz="36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(</a:t>
            </a:r>
            <a:r>
              <a:rPr lang="en-US" sz="3600" dirty="0">
                <a:cs typeface="Times New Roman" panose="02020603050405020304" pitchFamily="18" charset="0"/>
              </a:rPr>
              <a:t>Memory) </a:t>
            </a:r>
          </a:p>
        </p:txBody>
      </p:sp>
      <p:sp>
        <p:nvSpPr>
          <p:cNvPr id="67601" name="Text Box 17"/>
          <p:cNvSpPr txBox="1">
            <a:spLocks noChangeArrowheads="1"/>
          </p:cNvSpPr>
          <p:nvPr/>
        </p:nvSpPr>
        <p:spPr bwMode="auto">
          <a:xfrm>
            <a:off x="1262063" y="2776762"/>
            <a:ext cx="5519738" cy="641350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স্বয়ংক্রিয়তা</a:t>
            </a:r>
            <a:r>
              <a:rPr lang="bn-BD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(</a:t>
            </a:r>
            <a:r>
              <a:rPr lang="en-US" sz="3600" dirty="0">
                <a:cs typeface="Times New Roman" panose="02020603050405020304" pitchFamily="18" charset="0"/>
              </a:rPr>
              <a:t>Automation)</a:t>
            </a:r>
          </a:p>
        </p:txBody>
      </p:sp>
      <p:sp>
        <p:nvSpPr>
          <p:cNvPr id="67602" name="AutoShape 18"/>
          <p:cNvSpPr>
            <a:spLocks noChangeArrowheads="1"/>
          </p:cNvSpPr>
          <p:nvPr/>
        </p:nvSpPr>
        <p:spPr bwMode="auto">
          <a:xfrm>
            <a:off x="461962" y="3731984"/>
            <a:ext cx="652916" cy="698500"/>
          </a:xfrm>
          <a:custGeom>
            <a:avLst/>
            <a:gdLst>
              <a:gd name="T0" fmla="*/ 582216 w 21600"/>
              <a:gd name="T1" fmla="*/ 0 h 21600"/>
              <a:gd name="T2" fmla="*/ 0 w 21600"/>
              <a:gd name="T3" fmla="*/ 349250 h 21600"/>
              <a:gd name="T4" fmla="*/ 582216 w 21600"/>
              <a:gd name="T5" fmla="*/ 698500 h 21600"/>
              <a:gd name="T6" fmla="*/ 776288 w 21600"/>
              <a:gd name="T7" fmla="*/ 3492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7603" name="Text Box 19"/>
          <p:cNvSpPr txBox="1">
            <a:spLocks noChangeArrowheads="1"/>
          </p:cNvSpPr>
          <p:nvPr/>
        </p:nvSpPr>
        <p:spPr bwMode="auto">
          <a:xfrm>
            <a:off x="1262063" y="3763734"/>
            <a:ext cx="5519738" cy="625475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500" spc="-300" dirty="0" err="1">
                <a:latin typeface="SolaimanLipi" pitchFamily="65" charset="0"/>
                <a:cs typeface="SolaimanLipi" pitchFamily="65" charset="0"/>
              </a:rPr>
              <a:t>যুক্তিসঙ্গত</a:t>
            </a:r>
            <a:r>
              <a:rPr lang="en-US" sz="3500" spc="-3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500" spc="-300" dirty="0" err="1">
                <a:latin typeface="SolaimanLipi" pitchFamily="65" charset="0"/>
                <a:cs typeface="SolaimanLipi" pitchFamily="65" charset="0"/>
              </a:rPr>
              <a:t>সিদ্ধান্ত</a:t>
            </a:r>
            <a:r>
              <a:rPr lang="en-US" sz="3500" spc="-300" dirty="0">
                <a:latin typeface="SolaimanLipi" pitchFamily="65" charset="0"/>
                <a:cs typeface="SolaimanLipi" pitchFamily="65" charset="0"/>
              </a:rPr>
              <a:t> (</a:t>
            </a:r>
            <a:r>
              <a:rPr lang="en-US" sz="3500" spc="-300" dirty="0">
                <a:cs typeface="Times New Roman" panose="02020603050405020304" pitchFamily="18" charset="0"/>
              </a:rPr>
              <a:t>Logical Decision)</a:t>
            </a:r>
          </a:p>
        </p:txBody>
      </p:sp>
      <p:sp>
        <p:nvSpPr>
          <p:cNvPr id="67606" name="AutoShape 22"/>
          <p:cNvSpPr>
            <a:spLocks noChangeArrowheads="1"/>
          </p:cNvSpPr>
          <p:nvPr/>
        </p:nvSpPr>
        <p:spPr bwMode="auto">
          <a:xfrm>
            <a:off x="457200" y="4691285"/>
            <a:ext cx="652915" cy="698500"/>
          </a:xfrm>
          <a:custGeom>
            <a:avLst/>
            <a:gdLst>
              <a:gd name="T0" fmla="*/ 582215 w 21600"/>
              <a:gd name="T1" fmla="*/ 0 h 21600"/>
              <a:gd name="T2" fmla="*/ 0 w 21600"/>
              <a:gd name="T3" fmla="*/ 349250 h 21600"/>
              <a:gd name="T4" fmla="*/ 582215 w 21600"/>
              <a:gd name="T5" fmla="*/ 698500 h 21600"/>
              <a:gd name="T6" fmla="*/ 776287 w 21600"/>
              <a:gd name="T7" fmla="*/ 3492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7607" name="AutoShape 23"/>
          <p:cNvSpPr>
            <a:spLocks noChangeArrowheads="1"/>
          </p:cNvSpPr>
          <p:nvPr/>
        </p:nvSpPr>
        <p:spPr bwMode="auto">
          <a:xfrm>
            <a:off x="457200" y="5673272"/>
            <a:ext cx="652915" cy="698500"/>
          </a:xfrm>
          <a:custGeom>
            <a:avLst/>
            <a:gdLst>
              <a:gd name="T0" fmla="*/ 582215 w 21600"/>
              <a:gd name="T1" fmla="*/ 0 h 21600"/>
              <a:gd name="T2" fmla="*/ 0 w 21600"/>
              <a:gd name="T3" fmla="*/ 349250 h 21600"/>
              <a:gd name="T4" fmla="*/ 582215 w 21600"/>
              <a:gd name="T5" fmla="*/ 698500 h 21600"/>
              <a:gd name="T6" fmla="*/ 776287 w 21600"/>
              <a:gd name="T7" fmla="*/ 3492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7608" name="Text Box 24"/>
          <p:cNvSpPr txBox="1">
            <a:spLocks noChangeArrowheads="1"/>
          </p:cNvSpPr>
          <p:nvPr/>
        </p:nvSpPr>
        <p:spPr bwMode="auto">
          <a:xfrm>
            <a:off x="1257301" y="4721447"/>
            <a:ext cx="5519738" cy="641350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বহুমুখিতা</a:t>
            </a:r>
            <a:r>
              <a:rPr lang="bn-BD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(</a:t>
            </a:r>
            <a:r>
              <a:rPr lang="en-US" sz="3600" dirty="0">
                <a:cs typeface="Times New Roman" panose="02020603050405020304" pitchFamily="18" charset="0"/>
              </a:rPr>
              <a:t>Versatility)</a:t>
            </a:r>
          </a:p>
        </p:txBody>
      </p:sp>
      <p:sp>
        <p:nvSpPr>
          <p:cNvPr id="67609" name="Text Box 25"/>
          <p:cNvSpPr txBox="1">
            <a:spLocks noChangeArrowheads="1"/>
          </p:cNvSpPr>
          <p:nvPr/>
        </p:nvSpPr>
        <p:spPr bwMode="auto">
          <a:xfrm>
            <a:off x="1271588" y="5725659"/>
            <a:ext cx="5519738" cy="641350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spc="-300" dirty="0" err="1">
                <a:latin typeface="SolaimanLipi" pitchFamily="65" charset="0"/>
                <a:cs typeface="SolaimanLipi" pitchFamily="65" charset="0"/>
              </a:rPr>
              <a:t>অসীম</a:t>
            </a:r>
            <a:r>
              <a:rPr lang="en-US" sz="3600" spc="-3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spc="-300" dirty="0" err="1">
                <a:latin typeface="SolaimanLipi" pitchFamily="65" charset="0"/>
                <a:cs typeface="SolaimanLipi" pitchFamily="65" charset="0"/>
              </a:rPr>
              <a:t>জীবনীশক্তি</a:t>
            </a:r>
            <a:r>
              <a:rPr lang="bn-BD" sz="3600" spc="-3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spc="-300" dirty="0">
                <a:latin typeface="SolaimanLipi" pitchFamily="65" charset="0"/>
                <a:cs typeface="SolaimanLipi" pitchFamily="65" charset="0"/>
              </a:rPr>
              <a:t>(</a:t>
            </a:r>
            <a:r>
              <a:rPr lang="en-US" sz="3600" spc="-300" dirty="0">
                <a:cs typeface="Times New Roman" panose="02020603050405020304" pitchFamily="18" charset="0"/>
              </a:rPr>
              <a:t>Endless Life)</a:t>
            </a:r>
          </a:p>
        </p:txBody>
      </p:sp>
      <p:pic>
        <p:nvPicPr>
          <p:cNvPr id="19" name="Picture 18" descr="tasty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3657600"/>
            <a:ext cx="1066800" cy="838200"/>
          </a:xfrm>
          <a:prstGeom prst="rect">
            <a:avLst/>
          </a:prstGeom>
        </p:spPr>
      </p:pic>
      <p:pic>
        <p:nvPicPr>
          <p:cNvPr id="20" name="Picture 19" descr="152472-raspberry-p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2800" y="4648200"/>
            <a:ext cx="1066800" cy="730967"/>
          </a:xfrm>
          <a:prstGeom prst="rect">
            <a:avLst/>
          </a:prstGeom>
        </p:spPr>
      </p:pic>
      <p:pic>
        <p:nvPicPr>
          <p:cNvPr id="21" name="Picture 20" descr="SH-34_2-BI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2800" y="1676400"/>
            <a:ext cx="1093381" cy="838200"/>
          </a:xfrm>
          <a:prstGeom prst="rect">
            <a:avLst/>
          </a:prstGeom>
        </p:spPr>
      </p:pic>
      <p:pic>
        <p:nvPicPr>
          <p:cNvPr id="24" name="Picture 23" descr="b-421325-animated_computer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04744" y="2590800"/>
            <a:ext cx="1157514" cy="1015998"/>
          </a:xfrm>
          <a:prstGeom prst="rect">
            <a:avLst/>
          </a:prstGeom>
        </p:spPr>
      </p:pic>
      <p:pic>
        <p:nvPicPr>
          <p:cNvPr id="25" name="Picture 24" descr="url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2800" y="5638800"/>
            <a:ext cx="1066800" cy="762000"/>
          </a:xfrm>
          <a:prstGeom prst="rect">
            <a:avLst/>
          </a:prstGeom>
        </p:spPr>
      </p:pic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609600" y="609600"/>
            <a:ext cx="7924800" cy="762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7500"/>
            <a:sp3d extrusionH="57150">
              <a:bevelT w="38100" h="38100"/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কম্পিউটারের</a:t>
            </a:r>
            <a:r>
              <a:rPr lang="en-US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r>
              <a:rPr lang="en-US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...</a:t>
            </a:r>
            <a:endParaRPr lang="en-US" sz="4400" b="1" dirty="0" smtClean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80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7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7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6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7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7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6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7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7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7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6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7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7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5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7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7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5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7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7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500"/>
                                        <p:tgtEl>
                                          <p:spTgt spid="6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3" grpId="0" animBg="1"/>
      <p:bldP spid="67594" grpId="0" animBg="1"/>
      <p:bldP spid="67600" grpId="0" animBg="1"/>
      <p:bldP spid="67601" grpId="0" animBg="1"/>
      <p:bldP spid="67602" grpId="0" animBg="1"/>
      <p:bldP spid="67603" grpId="0" animBg="1"/>
      <p:bldP spid="67606" grpId="0" animBg="1"/>
      <p:bldP spid="67607" grpId="0" animBg="1"/>
      <p:bldP spid="67608" grpId="0" animBg="1"/>
      <p:bldP spid="67609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" y="457200"/>
            <a:ext cx="9144000" cy="5873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bn-BD" sz="8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স্বাগতম</a:t>
            </a:r>
            <a:endParaRPr lang="en-US" sz="8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3810000" y="5486400"/>
            <a:ext cx="5181600" cy="1371600"/>
          </a:xfrm>
          <a:prstGeom prst="foldedCorner">
            <a:avLst>
              <a:gd name="adj" fmla="val 1250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>
              <a:defRPr/>
            </a:pPr>
            <a:endParaRPr lang="en-US" sz="2200" dirty="0">
              <a:solidFill>
                <a:srgbClr val="FF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Vrinda" charset="0"/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152400" y="5486400"/>
            <a:ext cx="3471863" cy="1371600"/>
          </a:xfrm>
          <a:prstGeom prst="foldedCorner">
            <a:avLst>
              <a:gd name="adj" fmla="val 1250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 algn="r">
              <a:defRPr/>
            </a:pP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graphicFrame>
        <p:nvGraphicFramePr>
          <p:cNvPr id="7" name="Object 6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155341"/>
              </p:ext>
            </p:extLst>
          </p:nvPr>
        </p:nvGraphicFramePr>
        <p:xfrm>
          <a:off x="381000" y="2590800"/>
          <a:ext cx="21336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590800"/>
                        <a:ext cx="2133600" cy="167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/>
          <p:cNvSpPr/>
          <p:nvPr/>
        </p:nvSpPr>
        <p:spPr>
          <a:xfrm>
            <a:off x="0" y="5486400"/>
            <a:ext cx="9144000" cy="1371600"/>
          </a:xfrm>
          <a:custGeom>
            <a:avLst/>
            <a:gdLst>
              <a:gd name="connsiteX0" fmla="*/ 0 w 9144000"/>
              <a:gd name="connsiteY0" fmla="*/ 0 h 533400"/>
              <a:gd name="connsiteX1" fmla="*/ 9144000 w 9144000"/>
              <a:gd name="connsiteY1" fmla="*/ 0 h 533400"/>
              <a:gd name="connsiteX2" fmla="*/ 9144000 w 9144000"/>
              <a:gd name="connsiteY2" fmla="*/ 533400 h 533400"/>
              <a:gd name="connsiteX3" fmla="*/ 0 w 9144000"/>
              <a:gd name="connsiteY3" fmla="*/ 533400 h 533400"/>
              <a:gd name="connsiteX4" fmla="*/ 0 w 9144000"/>
              <a:gd name="connsiteY4" fmla="*/ 0 h 533400"/>
              <a:gd name="connsiteX0" fmla="*/ 0 w 9144000"/>
              <a:gd name="connsiteY0" fmla="*/ 209550 h 742950"/>
              <a:gd name="connsiteX1" fmla="*/ 9144000 w 9144000"/>
              <a:gd name="connsiteY1" fmla="*/ 0 h 742950"/>
              <a:gd name="connsiteX2" fmla="*/ 9144000 w 9144000"/>
              <a:gd name="connsiteY2" fmla="*/ 742950 h 742950"/>
              <a:gd name="connsiteX3" fmla="*/ 0 w 9144000"/>
              <a:gd name="connsiteY3" fmla="*/ 742950 h 742950"/>
              <a:gd name="connsiteX4" fmla="*/ 0 w 9144000"/>
              <a:gd name="connsiteY4" fmla="*/ 209550 h 742950"/>
              <a:gd name="connsiteX0" fmla="*/ 0 w 9144000"/>
              <a:gd name="connsiteY0" fmla="*/ 0 h 533400"/>
              <a:gd name="connsiteX1" fmla="*/ 9144000 w 9144000"/>
              <a:gd name="connsiteY1" fmla="*/ 476250 h 533400"/>
              <a:gd name="connsiteX2" fmla="*/ 9144000 w 9144000"/>
              <a:gd name="connsiteY2" fmla="*/ 533400 h 533400"/>
              <a:gd name="connsiteX3" fmla="*/ 0 w 9144000"/>
              <a:gd name="connsiteY3" fmla="*/ 533400 h 533400"/>
              <a:gd name="connsiteX4" fmla="*/ 0 w 9144000"/>
              <a:gd name="connsiteY4" fmla="*/ 0 h 533400"/>
              <a:gd name="connsiteX0" fmla="*/ 0 w 9144000"/>
              <a:gd name="connsiteY0" fmla="*/ 0 h 533400"/>
              <a:gd name="connsiteX1" fmla="*/ 9088694 w 9144000"/>
              <a:gd name="connsiteY1" fmla="*/ 520700 h 533400"/>
              <a:gd name="connsiteX2" fmla="*/ 9144000 w 9144000"/>
              <a:gd name="connsiteY2" fmla="*/ 533400 h 533400"/>
              <a:gd name="connsiteX3" fmla="*/ 0 w 9144000"/>
              <a:gd name="connsiteY3" fmla="*/ 533400 h 533400"/>
              <a:gd name="connsiteX4" fmla="*/ 0 w 9144000"/>
              <a:gd name="connsiteY4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3400">
                <a:moveTo>
                  <a:pt x="0" y="0"/>
                </a:moveTo>
                <a:lnTo>
                  <a:pt x="9088694" y="520700"/>
                </a:lnTo>
                <a:lnTo>
                  <a:pt x="9144000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1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609600" y="609600"/>
            <a:ext cx="7924800" cy="762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7500"/>
            <a:sp3d extrusionH="57150">
              <a:bevelT w="38100" h="38100"/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কম্পিউটারের</a:t>
            </a:r>
            <a:r>
              <a:rPr lang="en-US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r>
              <a:rPr lang="en-US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4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...</a:t>
            </a:r>
            <a:endParaRPr lang="en-US" sz="4400" b="1" dirty="0" smtClean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09600" y="1828801"/>
            <a:ext cx="7924800" cy="259079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rgbClr val="C00000"/>
                </a:solidFill>
                <a:latin typeface="SutonnyMJ" pitchFamily="2" charset="0"/>
              </a:rPr>
              <a:t>‡</a:t>
            </a:r>
            <a:r>
              <a:rPr lang="en-US" sz="2800" dirty="0" err="1" smtClean="0">
                <a:solidFill>
                  <a:srgbClr val="C00000"/>
                </a:solidFill>
                <a:latin typeface="SutonnyMJ" pitchFamily="2" charset="0"/>
              </a:rPr>
              <a:t>m‡K‡Ûi</a:t>
            </a:r>
            <a:r>
              <a:rPr lang="en-US" sz="2800" dirty="0" smtClean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bn-BD" sz="2400" dirty="0" smtClean="0">
                <a:solidFill>
                  <a:srgbClr val="C00000"/>
                </a:solidFill>
                <a:latin typeface="SutonnyMJ" pitchFamily="2" charset="0"/>
              </a:rPr>
              <a:t>ক্ষ</a:t>
            </a:r>
            <a:r>
              <a:rPr lang="en-US" sz="2800" dirty="0" smtClean="0">
                <a:solidFill>
                  <a:srgbClr val="C00000"/>
                </a:solidFill>
                <a:latin typeface="SutonnyMJ" pitchFamily="2" charset="0"/>
              </a:rPr>
              <a:t>z`ª</a:t>
            </a:r>
            <a:r>
              <a:rPr lang="en-US" sz="2800" dirty="0" err="1" smtClean="0">
                <a:solidFill>
                  <a:srgbClr val="C00000"/>
                </a:solidFill>
                <a:latin typeface="SutonnyMJ" pitchFamily="2" charset="0"/>
              </a:rPr>
              <a:t>Zg</a:t>
            </a:r>
            <a:r>
              <a:rPr lang="en-US" sz="2800" dirty="0" smtClean="0">
                <a:solidFill>
                  <a:srgbClr val="C00000"/>
                </a:solidFill>
                <a:latin typeface="SutonnyMJ" pitchFamily="2" charset="0"/>
              </a:rPr>
              <a:t> GKK¸‡</a:t>
            </a:r>
            <a:r>
              <a:rPr lang="en-US" sz="2800" dirty="0" err="1" smtClean="0">
                <a:solidFill>
                  <a:srgbClr val="C00000"/>
                </a:solidFill>
                <a:latin typeface="SutonnyMJ" pitchFamily="2" charset="0"/>
              </a:rPr>
              <a:t>jv</a:t>
            </a:r>
            <a:r>
              <a:rPr lang="en-US" sz="2800" dirty="0" smtClean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SutonnyMJ" pitchFamily="2" charset="0"/>
              </a:rPr>
              <a:t>wb¤œiƒc</a:t>
            </a:r>
            <a:r>
              <a:rPr lang="bn-BD" sz="2800" dirty="0" smtClean="0">
                <a:solidFill>
                  <a:srgbClr val="C00000"/>
                </a:solidFill>
                <a:latin typeface="SutonnyMJ" pitchFamily="2" charset="0"/>
              </a:rPr>
              <a:t>-</a:t>
            </a:r>
            <a:endParaRPr lang="en-US" sz="2800" dirty="0" smtClean="0">
              <a:solidFill>
                <a:srgbClr val="C00000"/>
              </a:solidFill>
              <a:latin typeface="SutonnyMJ" pitchFamily="2" charset="0"/>
            </a:endParaRPr>
          </a:p>
          <a:p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1 </a:t>
            </a:r>
            <a:r>
              <a:rPr lang="en-US" sz="28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wgwj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†</a:t>
            </a:r>
            <a:r>
              <a:rPr lang="en-US" sz="28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m‡KÛ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= 1 †</a:t>
            </a:r>
            <a:r>
              <a:rPr lang="en-US" sz="28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m‡K‡Ûi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GK </a:t>
            </a:r>
            <a:r>
              <a:rPr lang="en-US" sz="28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nvRvi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28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fv‡Mi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GK </a:t>
            </a:r>
            <a:r>
              <a:rPr lang="en-US" sz="28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fvM</a:t>
            </a:r>
            <a:r>
              <a:rPr 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|</a:t>
            </a:r>
          </a:p>
          <a:p>
            <a:r>
              <a:rPr lang="en-US" sz="28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1 </a:t>
            </a:r>
            <a:r>
              <a:rPr lang="en-US" sz="2800" dirty="0" err="1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gvB</a:t>
            </a:r>
            <a:r>
              <a:rPr lang="en-US" sz="28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‡µv †</a:t>
            </a:r>
            <a:r>
              <a:rPr lang="en-US" sz="2800" dirty="0" err="1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m‡KÛ</a:t>
            </a:r>
            <a:r>
              <a:rPr lang="en-US" sz="28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= 1 †</a:t>
            </a:r>
            <a:r>
              <a:rPr lang="en-US" sz="2800" dirty="0" err="1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m‡K‡Ûi</a:t>
            </a:r>
            <a:r>
              <a:rPr lang="en-US" sz="28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`k j</a:t>
            </a:r>
            <a:r>
              <a:rPr lang="bn-BD" sz="24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ক্ষ</a:t>
            </a:r>
            <a:r>
              <a:rPr lang="en-US" sz="28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2800" dirty="0" err="1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fv‡Mi</a:t>
            </a:r>
            <a:r>
              <a:rPr lang="en-US" sz="28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GK </a:t>
            </a:r>
            <a:r>
              <a:rPr lang="en-US" sz="2800" dirty="0" err="1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fvM</a:t>
            </a:r>
            <a:r>
              <a:rPr lang="en-US" sz="28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|</a:t>
            </a:r>
          </a:p>
          <a:p>
            <a:r>
              <a:rPr lang="en-US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1 </a:t>
            </a:r>
            <a:r>
              <a:rPr lang="en-US" sz="2800" dirty="0" err="1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b¨v‡bv</a:t>
            </a:r>
            <a:r>
              <a:rPr lang="en-US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†</a:t>
            </a:r>
            <a:r>
              <a:rPr lang="en-US" sz="2800" dirty="0" err="1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m‡KÛ</a:t>
            </a:r>
            <a:r>
              <a:rPr lang="en-US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= 1 †</a:t>
            </a:r>
            <a:r>
              <a:rPr lang="en-US" sz="2800" dirty="0" err="1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m‡K‡Ûi</a:t>
            </a:r>
            <a:r>
              <a:rPr lang="en-US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2800" dirty="0" err="1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GKk</a:t>
            </a:r>
            <a:r>
              <a:rPr lang="en-US" sz="2800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†</a:t>
            </a:r>
            <a:r>
              <a:rPr lang="en-US" sz="2800" dirty="0" err="1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KvwU</a:t>
            </a:r>
            <a:r>
              <a:rPr lang="en-US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2800" dirty="0" err="1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fv‡Mi</a:t>
            </a:r>
            <a:r>
              <a:rPr lang="en-US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GK </a:t>
            </a:r>
            <a:r>
              <a:rPr lang="en-US" sz="2800" dirty="0" err="1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fvM</a:t>
            </a:r>
            <a:r>
              <a:rPr lang="en-US" sz="28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|</a:t>
            </a:r>
          </a:p>
          <a:p>
            <a:r>
              <a:rPr lang="en-US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1 </a:t>
            </a:r>
            <a:r>
              <a:rPr lang="en-US" sz="28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wc‡Kv</a:t>
            </a:r>
            <a:r>
              <a:rPr lang="en-US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†</a:t>
            </a:r>
            <a:r>
              <a:rPr lang="en-US" sz="28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m‡KÛ</a:t>
            </a:r>
            <a:r>
              <a:rPr lang="en-US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= 1 †</a:t>
            </a:r>
            <a:r>
              <a:rPr lang="en-US" sz="28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m‡K‡Ûi</a:t>
            </a:r>
            <a:r>
              <a:rPr lang="en-US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GK </a:t>
            </a:r>
            <a:r>
              <a:rPr lang="en-US" sz="3200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j</a:t>
            </a:r>
            <a:r>
              <a:rPr lang="bn-BD" sz="2800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ক্ষ</a:t>
            </a:r>
            <a:r>
              <a:rPr lang="en-US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†</a:t>
            </a:r>
            <a:r>
              <a:rPr lang="en-US" sz="28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KvwU</a:t>
            </a:r>
            <a:r>
              <a:rPr lang="en-US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28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fv‡Mi</a:t>
            </a:r>
            <a:r>
              <a:rPr lang="en-US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 GK </a:t>
            </a:r>
            <a:r>
              <a:rPr lang="en-US" sz="2800" dirty="0" err="1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fvM</a:t>
            </a:r>
            <a:r>
              <a:rPr lang="en-US" sz="2800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SutonnyMJ" pitchFamily="2" charset="0"/>
              </a:rPr>
              <a:t>|</a:t>
            </a:r>
          </a:p>
          <a:p>
            <a:endParaRPr lang="en-US" sz="2800" dirty="0">
              <a:latin typeface="SutonnyMJ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0550" y="5257800"/>
            <a:ext cx="7924800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Avi</a:t>
            </a:r>
            <a:r>
              <a:rPr lang="en-US" sz="2800" b="1" dirty="0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Kw¤úDUvi</a:t>
            </a:r>
            <a:r>
              <a:rPr lang="en-US" sz="2800" b="1" dirty="0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KvR</a:t>
            </a:r>
            <a:r>
              <a:rPr lang="en-US" sz="2800" b="1" dirty="0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K‡i</a:t>
            </a:r>
            <a:r>
              <a:rPr lang="en-US" sz="2800" b="1" dirty="0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b¨v‡bv</a:t>
            </a:r>
            <a:r>
              <a:rPr lang="en-US" sz="2800" b="1" dirty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†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m‡K‡Û</a:t>
            </a:r>
            <a:r>
              <a:rPr lang="en-US" sz="2800" b="1" dirty="0" smtClean="0"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  <a:latin typeface="SutonnyMJ" pitchFamily="2" charset="0"/>
              </a:rPr>
              <a:t>| </a:t>
            </a:r>
          </a:p>
        </p:txBody>
      </p:sp>
    </p:spTree>
    <p:extLst>
      <p:ext uri="{BB962C8B-B14F-4D97-AF65-F5344CB8AC3E}">
        <p14:creationId xmlns:p14="http://schemas.microsoft.com/office/powerpoint/2010/main" val="365245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8" grpId="0" build="p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5301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SolaimanLipi" pitchFamily="66" charset="0"/>
                <a:cs typeface="SolaimanLipi" pitchFamily="66" charset="0"/>
              </a:rPr>
              <a:t>নিচের ছবিগুলো দেখে তাদের কাজগুলো বল</a:t>
            </a:r>
            <a:endParaRPr lang="en-US" sz="3600" b="1" dirty="0">
              <a:solidFill>
                <a:schemeClr val="tx1"/>
              </a:solidFill>
              <a:latin typeface="SolaimanLipi" pitchFamily="66" charset="0"/>
              <a:cs typeface="SolaimanLipi" pitchFamily="66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165344" y="2095253"/>
            <a:ext cx="2819400" cy="28194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984744" y="1490913"/>
            <a:ext cx="1850977" cy="1850977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497530" y="3350703"/>
            <a:ext cx="1850977" cy="1981317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338247" y="3536053"/>
            <a:ext cx="1850977" cy="1850977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284223" y="1519797"/>
            <a:ext cx="1850977" cy="1850977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646424" y="5072742"/>
            <a:ext cx="2666999" cy="1676400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20606741" flipH="1">
            <a:off x="7744010" y="1622924"/>
            <a:ext cx="1025573" cy="5594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SutonnyMJ" pitchFamily="2" charset="0"/>
              </a:rPr>
              <a:t>‡</a:t>
            </a:r>
            <a:r>
              <a:rPr lang="en-US" dirty="0" err="1" smtClean="0">
                <a:latin typeface="SutonnyMJ" pitchFamily="2" charset="0"/>
              </a:rPr>
              <a:t>iwWI</a:t>
            </a:r>
            <a:endParaRPr lang="en-US" dirty="0">
              <a:latin typeface="SutonnyMJ" pitchFamily="2" charset="0"/>
            </a:endParaRPr>
          </a:p>
        </p:txBody>
      </p:sp>
      <p:sp>
        <p:nvSpPr>
          <p:cNvPr id="15" name="Right Arrow 14"/>
          <p:cNvSpPr/>
          <p:nvPr/>
        </p:nvSpPr>
        <p:spPr>
          <a:xfrm rot="2774725" flipH="1">
            <a:off x="7922149" y="5180284"/>
            <a:ext cx="1025573" cy="5594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SutonnyMJ" pitchFamily="2" charset="0"/>
              </a:rPr>
              <a:t>wUwf</a:t>
            </a:r>
            <a:endParaRPr lang="en-US" dirty="0">
              <a:latin typeface="SutonnyMJ" pitchFamily="2" charset="0"/>
            </a:endParaRPr>
          </a:p>
        </p:txBody>
      </p:sp>
      <p:sp>
        <p:nvSpPr>
          <p:cNvPr id="16" name="Right Arrow 15"/>
          <p:cNvSpPr/>
          <p:nvPr/>
        </p:nvSpPr>
        <p:spPr>
          <a:xfrm flipH="1">
            <a:off x="6439243" y="5991112"/>
            <a:ext cx="1025573" cy="5594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SutonnyMJ" pitchFamily="2" charset="0"/>
              </a:rPr>
              <a:t>w</a:t>
            </a:r>
            <a:r>
              <a:rPr lang="en-US" dirty="0" err="1" smtClean="0">
                <a:latin typeface="SutonnyMJ" pitchFamily="2" charset="0"/>
              </a:rPr>
              <a:t>fwmAvi</a:t>
            </a:r>
            <a:endParaRPr lang="en-US" dirty="0">
              <a:latin typeface="SutonnyMJ" pitchFamily="2" charset="0"/>
            </a:endParaRPr>
          </a:p>
        </p:txBody>
      </p:sp>
      <p:sp>
        <p:nvSpPr>
          <p:cNvPr id="17" name="Right Arrow 16"/>
          <p:cNvSpPr/>
          <p:nvPr/>
        </p:nvSpPr>
        <p:spPr>
          <a:xfrm rot="20283177">
            <a:off x="384810" y="4778177"/>
            <a:ext cx="990600" cy="390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SutonnyMJ" pitchFamily="2" charset="0"/>
              </a:rPr>
              <a:t>d¨v</a:t>
            </a:r>
            <a:r>
              <a:rPr lang="en-US" dirty="0" smtClean="0">
                <a:latin typeface="SutonnyMJ" pitchFamily="2" charset="0"/>
              </a:rPr>
              <a:t>¯‹</a:t>
            </a:r>
            <a:endParaRPr lang="en-US" dirty="0">
              <a:latin typeface="SutonnyMJ" pitchFamily="2" charset="0"/>
            </a:endParaRPr>
          </a:p>
        </p:txBody>
      </p:sp>
      <p:sp>
        <p:nvSpPr>
          <p:cNvPr id="18" name="Right Arrow 17"/>
          <p:cNvSpPr/>
          <p:nvPr/>
        </p:nvSpPr>
        <p:spPr>
          <a:xfrm rot="2018577">
            <a:off x="163739" y="1656987"/>
            <a:ext cx="1194179" cy="442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SutonnyMJ" pitchFamily="2" charset="0"/>
              </a:rPr>
              <a:t>K¨vjKz‡jUi</a:t>
            </a:r>
            <a:endParaRPr lang="en-US" dirty="0">
              <a:latin typeface="SutonnyMJ" pitchFamily="2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57200" y="762000"/>
            <a:ext cx="8229600" cy="5899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GLb</a:t>
            </a:r>
            <a:r>
              <a:rPr lang="en-US" sz="33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 </a:t>
            </a:r>
            <a:r>
              <a:rPr lang="en-US" sz="33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Kw¤úDUv‡ii</a:t>
            </a:r>
            <a:r>
              <a:rPr lang="en-US" sz="33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 mv‡_ </a:t>
            </a:r>
            <a:r>
              <a:rPr lang="en-US" sz="3300" b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A</a:t>
            </a:r>
            <a:r>
              <a:rPr lang="en-US" sz="33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b¨vb</a:t>
            </a:r>
            <a:r>
              <a:rPr lang="en-US" sz="33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¨ </a:t>
            </a:r>
            <a:r>
              <a:rPr lang="en-US" sz="33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B‡j</a:t>
            </a:r>
            <a:r>
              <a:rPr lang="en-US" sz="33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±ª</a:t>
            </a:r>
            <a:r>
              <a:rPr lang="en-US" sz="33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wbK</a:t>
            </a:r>
            <a:r>
              <a:rPr lang="en-US" sz="33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 h‡</a:t>
            </a:r>
            <a:r>
              <a:rPr lang="bn-BD" sz="28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ন্ত্র</a:t>
            </a:r>
            <a:r>
              <a:rPr lang="en-US" sz="33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i </a:t>
            </a:r>
            <a:r>
              <a:rPr lang="en-US" sz="33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cv_©K</a:t>
            </a:r>
            <a:r>
              <a:rPr lang="en-US" sz="33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¨ </a:t>
            </a:r>
            <a:r>
              <a:rPr lang="en-US" sz="33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makal" pitchFamily="2" charset="0"/>
                <a:ea typeface="Samakal" pitchFamily="2" charset="0"/>
                <a:cs typeface="Samakal" pitchFamily="2" charset="0"/>
              </a:rPr>
              <a:t>ej</a:t>
            </a:r>
            <a:endParaRPr lang="en-US" sz="3300" b="1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makal" pitchFamily="2" charset="0"/>
              <a:ea typeface="Samakal" pitchFamily="2" charset="0"/>
              <a:cs typeface="Samaka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55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60"/>
            <a:ext cx="8077200" cy="624840"/>
          </a:xfrm>
          <a:solidFill>
            <a:schemeClr val="tx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n-BD" sz="36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olaimanLipi" pitchFamily="66" charset="0"/>
                <a:cs typeface="SolaimanLipi" pitchFamily="66" charset="0"/>
              </a:rPr>
              <a:t>কম্পিউটার ও মোবাইল ফোনের পার্থক্য </a:t>
            </a:r>
            <a:endParaRPr lang="en-US" sz="36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SolaimanLipi" pitchFamily="66" charset="0"/>
              <a:cs typeface="SolaimanLipi" pitchFamily="66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267200" cy="54864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olaimanLipi" pitchFamily="66" charset="0"/>
                <a:cs typeface="SolaimanLipi" pitchFamily="66" charset="0"/>
              </a:rPr>
              <a:t>কম্পিউটার</a:t>
            </a:r>
            <a:endParaRPr lang="en-US" sz="3200" b="1" dirty="0">
              <a:solidFill>
                <a:srgbClr val="002060"/>
              </a:solidFill>
              <a:latin typeface="SutonnyMJ" pitchFamily="2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55664"/>
            <a:ext cx="4267200" cy="4145136"/>
          </a:xfrm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181600" y="1356360"/>
            <a:ext cx="3352800" cy="548640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bn-BD" sz="3200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olaimanLipi" pitchFamily="66" charset="0"/>
                <a:cs typeface="SolaimanLipi" pitchFamily="66" charset="0"/>
              </a:rPr>
              <a:t>মোবাইল </a:t>
            </a:r>
            <a:r>
              <a:rPr lang="bn-BD" sz="32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olaimanLipi" pitchFamily="66" charset="0"/>
                <a:cs typeface="SolaimanLipi" pitchFamily="66" charset="0"/>
              </a:rPr>
              <a:t>ফোন</a:t>
            </a:r>
            <a:endParaRPr lang="en-US" sz="3200" dirty="0">
              <a:solidFill>
                <a:srgbClr val="C00000"/>
              </a:solidFill>
              <a:latin typeface="SutonnyMJ" pitchFamily="2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300514"/>
            <a:ext cx="2793642" cy="4147458"/>
          </a:xfrm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79493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irdseye group involved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1371600" y="1110234"/>
            <a:ext cx="6477000" cy="49095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9600" y="304800"/>
            <a:ext cx="793931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দলীয় কাজ</a:t>
            </a:r>
            <a:endParaRPr lang="en-US" sz="5400" b="1" u="sng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31371" y="2438400"/>
            <a:ext cx="8001000" cy="838200"/>
          </a:xfrm>
          <a:prstGeom prst="rect">
            <a:avLst/>
          </a:prstGeom>
          <a:noFill/>
        </p:spPr>
        <p:txBody>
          <a:bodyPr/>
          <a:lstStyle/>
          <a:p>
            <a:pPr marL="231775" lvl="0" indent="-231775" defTabSz="642938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n-BD" sz="2800" b="1" dirty="0" smtClean="0">
                <a:latin typeface="SolaimanLipi" pitchFamily="66" charset="0"/>
                <a:cs typeface="SolaimanLipi" pitchFamily="66" charset="0"/>
              </a:rPr>
              <a:t>কম্পিউটারের সাথে অন্যান্য ইলেকট্রনিক যন্ত্রের পার্থক্য লিখ।</a:t>
            </a:r>
            <a:endParaRPr kumimoji="0" lang="bn-BD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45885" y="5167086"/>
            <a:ext cx="7939314" cy="838200"/>
          </a:xfrm>
          <a:prstGeom prst="rect">
            <a:avLst/>
          </a:prstGeom>
          <a:noFill/>
        </p:spPr>
        <p:txBody>
          <a:bodyPr/>
          <a:lstStyle/>
          <a:p>
            <a:pPr marL="241300" lvl="0" indent="-241300" algn="r" defTabSz="642938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bn-BD" sz="3200" b="1" dirty="0">
                <a:effectLst/>
                <a:latin typeface="SolaimanLipi" pitchFamily="66" charset="0"/>
                <a:cs typeface="SolaimanLipi" pitchFamily="66" charset="0"/>
              </a:rPr>
              <a:t>কম্পিউটার ও মোবাইল ফোনের </a:t>
            </a:r>
            <a:r>
              <a:rPr lang="bn-BD" sz="3200" b="1" dirty="0" smtClean="0">
                <a:effectLst/>
                <a:latin typeface="SolaimanLipi" pitchFamily="66" charset="0"/>
                <a:cs typeface="SolaimanLipi" pitchFamily="66" charset="0"/>
              </a:rPr>
              <a:t>পার্থক্য লিখ। </a:t>
            </a:r>
            <a:endParaRPr kumimoji="0" lang="bn-BD" sz="3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algn="r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2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algn="r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2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algn="r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bn-BD" sz="32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algn="r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algn="r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algn="r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241300" marR="0" lvl="0" indent="-241300" algn="r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7" name="Oval Callout 6"/>
          <p:cNvSpPr/>
          <p:nvPr/>
        </p:nvSpPr>
        <p:spPr>
          <a:xfrm rot="347973">
            <a:off x="6945839" y="3845351"/>
            <a:ext cx="1946319" cy="1096231"/>
          </a:xfrm>
          <a:prstGeom prst="wedgeEllipseCallout">
            <a:avLst>
              <a:gd name="adj1" fmla="val -90515"/>
              <a:gd name="adj2" fmla="val 89840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ইয়াহু</a:t>
            </a:r>
            <a:r>
              <a:rPr lang="bn-BD" sz="28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ও গুগল </a:t>
            </a:r>
            <a:r>
              <a:rPr lang="bn-BD" sz="2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দল</a:t>
            </a:r>
            <a:endParaRPr lang="en-US" sz="2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1" name="Oval Callout 10"/>
          <p:cNvSpPr/>
          <p:nvPr/>
        </p:nvSpPr>
        <p:spPr>
          <a:xfrm rot="20554058">
            <a:off x="103347" y="852553"/>
            <a:ext cx="2284527" cy="1003522"/>
          </a:xfrm>
          <a:prstGeom prst="wedgeEllipseCallout">
            <a:avLst>
              <a:gd name="adj1" fmla="val 20403"/>
              <a:gd name="adj2" fmla="val 131933"/>
            </a:avLst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ফেইসবুক</a:t>
            </a:r>
            <a:r>
              <a:rPr lang="bn-BD" sz="24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ও </a:t>
            </a:r>
            <a:r>
              <a:rPr lang="bn-BD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টুইটার</a:t>
            </a:r>
            <a:r>
              <a:rPr lang="bn-BD" sz="24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দল</a:t>
            </a:r>
            <a:endParaRPr lang="en-US" sz="2400" b="1" dirty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06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utonnyMJ" pitchFamily="2" charset="0"/>
              </a:rPr>
              <a:t>Kw¤úDUvi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utonnyMJ" pitchFamily="2" charset="0"/>
              </a:rPr>
              <a:t> I ‡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utonnyMJ" pitchFamily="2" charset="0"/>
              </a:rPr>
              <a:t>gvevBj</a:t>
            </a:r>
            <a:r>
              <a:rPr lang="en-US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utonnyMJ" pitchFamily="2" charset="0"/>
              </a:rPr>
              <a:t> 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utonnyMJ" pitchFamily="2" charset="0"/>
              </a:rPr>
              <a:t>†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utonnyMJ" pitchFamily="2" charset="0"/>
              </a:rPr>
              <a:t>dv‡bi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utonnyMJ" pitchFamily="2" charset="0"/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utonnyMJ" pitchFamily="2" charset="0"/>
              </a:rPr>
              <a:t>Zzjbv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3562350" cy="4267200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SutonnyMJ" pitchFamily="2" charset="0"/>
              </a:rPr>
              <a:t>AvKv‡i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eo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SutonnyMJ" pitchFamily="2" charset="0"/>
              </a:rPr>
              <a:t>mn‡R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enb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Kiv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hvq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bv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SutonnyMJ" pitchFamily="2" charset="0"/>
              </a:rPr>
              <a:t>mvaviYZ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Zvi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Øviv</a:t>
            </a:r>
            <a:r>
              <a:rPr lang="en-US" dirty="0" smtClean="0">
                <a:latin typeface="SutonnyMJ" pitchFamily="2" charset="0"/>
              </a:rPr>
              <a:t> mshy³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SutonnyMJ" pitchFamily="2" charset="0"/>
              </a:rPr>
              <a:t>`vg †</a:t>
            </a:r>
            <a:r>
              <a:rPr lang="en-US" dirty="0" err="1" smtClean="0">
                <a:latin typeface="SutonnyMJ" pitchFamily="2" charset="0"/>
              </a:rPr>
              <a:t>ewk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latin typeface="SutonnyMJ" pitchFamily="2" charset="0"/>
              </a:rPr>
              <a:t>evZ©v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Av`vb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cÖ`vb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</a:rPr>
              <a:t>Lv</a:t>
            </a:r>
            <a:r>
              <a:rPr lang="en-US" dirty="0">
                <a:latin typeface="SutonnyMJ" pitchFamily="2" charset="0"/>
              </a:rPr>
              <a:t> I †</a:t>
            </a:r>
            <a:r>
              <a:rPr lang="en-US" dirty="0" err="1">
                <a:latin typeface="SutonnyMJ" pitchFamily="2" charset="0"/>
              </a:rPr>
              <a:t>kvbv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hvq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SutonnyMJ" pitchFamily="2" charset="0"/>
              </a:rPr>
              <a:t>we‡bv`b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SutonnyMJ" pitchFamily="2" charset="0"/>
              </a:rPr>
              <a:t>w</a:t>
            </a:r>
            <a:r>
              <a:rPr lang="en-US" dirty="0" err="1">
                <a:latin typeface="SutonnyMJ" pitchFamily="2" charset="0"/>
              </a:rPr>
              <a:t>¯’i</a:t>
            </a:r>
            <a:r>
              <a:rPr lang="en-US" dirty="0">
                <a:latin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</a:rPr>
              <a:t>Pjgvb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Qwe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Zvjv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hvq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SutonnyMJ" pitchFamily="2" charset="0"/>
              </a:rPr>
              <a:t>eo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eo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wn‡me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</a:t>
            </a:r>
            <a:endParaRPr lang="en-US" dirty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SutonnyMJ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SutonnyMJ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700016" y="2057400"/>
            <a:ext cx="3834384" cy="4267200"/>
          </a:xfr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dirty="0" err="1" smtClean="0">
                <a:latin typeface="SutonnyMJ" pitchFamily="2" charset="0"/>
              </a:rPr>
              <a:t>AvKv‡i</a:t>
            </a:r>
            <a:r>
              <a:rPr lang="en-US" dirty="0" smtClean="0">
                <a:latin typeface="SutonnyMJ" pitchFamily="2" charset="0"/>
              </a:rPr>
              <a:t> †</a:t>
            </a:r>
            <a:r>
              <a:rPr lang="en-US" dirty="0" err="1" smtClean="0">
                <a:latin typeface="SutonnyMJ" pitchFamily="2" charset="0"/>
              </a:rPr>
              <a:t>QvU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err="1" smtClean="0">
                <a:latin typeface="SutonnyMJ" pitchFamily="2" charset="0"/>
              </a:rPr>
              <a:t>mn‡R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enb‡hvM</a:t>
            </a:r>
            <a:r>
              <a:rPr lang="en-US" dirty="0" smtClean="0">
                <a:latin typeface="SutonnyMJ" pitchFamily="2" charset="0"/>
              </a:rPr>
              <a:t>¨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err="1" smtClean="0">
                <a:latin typeface="SutonnyMJ" pitchFamily="2" charset="0"/>
              </a:rPr>
              <a:t>Zviwenxb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err="1" smtClean="0">
                <a:latin typeface="SutonnyMJ" pitchFamily="2" charset="0"/>
              </a:rPr>
              <a:t>Zzjbvg~jK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fv‡e</a:t>
            </a:r>
            <a:r>
              <a:rPr lang="en-US" dirty="0" smtClean="0">
                <a:latin typeface="SutonnyMJ" pitchFamily="2" charset="0"/>
              </a:rPr>
              <a:t> `vg Kg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err="1" smtClean="0">
                <a:latin typeface="SutonnyMJ" pitchFamily="2" charset="0"/>
              </a:rPr>
              <a:t>evZ©v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Av`vb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cÖ`vb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smtClean="0">
                <a:latin typeface="SutonnyMJ" pitchFamily="2" charset="0"/>
              </a:rPr>
              <a:t>‡`</a:t>
            </a:r>
            <a:r>
              <a:rPr lang="en-US" dirty="0" err="1" smtClean="0">
                <a:latin typeface="SutonnyMJ" pitchFamily="2" charset="0"/>
              </a:rPr>
              <a:t>Lv</a:t>
            </a:r>
            <a:r>
              <a:rPr lang="en-US" dirty="0" smtClean="0">
                <a:latin typeface="SutonnyMJ" pitchFamily="2" charset="0"/>
              </a:rPr>
              <a:t> I †</a:t>
            </a:r>
            <a:r>
              <a:rPr lang="en-US" dirty="0" err="1" smtClean="0">
                <a:latin typeface="SutonnyMJ" pitchFamily="2" charset="0"/>
              </a:rPr>
              <a:t>kvbv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hvq</a:t>
            </a:r>
            <a:endParaRPr lang="en-US" dirty="0">
              <a:latin typeface="SutonnyMJ" pitchFamily="2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err="1" smtClean="0">
                <a:latin typeface="SutonnyMJ" pitchFamily="2" charset="0"/>
              </a:rPr>
              <a:t>we‡bv`b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err="1">
                <a:latin typeface="SutonnyMJ" pitchFamily="2" charset="0"/>
              </a:rPr>
              <a:t>w</a:t>
            </a:r>
            <a:r>
              <a:rPr lang="en-US" dirty="0" err="1" smtClean="0">
                <a:latin typeface="SutonnyMJ" pitchFamily="2" charset="0"/>
              </a:rPr>
              <a:t>¯’i</a:t>
            </a:r>
            <a:r>
              <a:rPr lang="en-US" dirty="0" smtClean="0">
                <a:latin typeface="SutonnyMJ" pitchFamily="2" charset="0"/>
              </a:rPr>
              <a:t> I </a:t>
            </a:r>
            <a:r>
              <a:rPr lang="en-US" dirty="0" err="1" smtClean="0">
                <a:latin typeface="SutonnyMJ" pitchFamily="2" charset="0"/>
              </a:rPr>
              <a:t>Pjgvb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Qwe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smtClean="0">
                <a:latin typeface="SutonnyMJ" pitchFamily="2" charset="0"/>
              </a:rPr>
              <a:t>†</a:t>
            </a:r>
            <a:r>
              <a:rPr lang="en-US" dirty="0" err="1" smtClean="0">
                <a:latin typeface="SutonnyMJ" pitchFamily="2" charset="0"/>
              </a:rPr>
              <a:t>Zvjv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hvq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 smtClean="0">
                <a:latin typeface="SutonnyMJ" pitchFamily="2" charset="0"/>
              </a:rPr>
              <a:t>‡</a:t>
            </a:r>
            <a:r>
              <a:rPr lang="en-US" dirty="0" err="1" smtClean="0">
                <a:latin typeface="SutonnyMJ" pitchFamily="2" charset="0"/>
              </a:rPr>
              <a:t>QvU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Lv‡Uv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wn‡me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Kiv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hvq</a:t>
            </a:r>
            <a:endParaRPr lang="en-US" dirty="0" smtClean="0">
              <a:latin typeface="SutonnyMJ" pitchFamily="2" charset="0"/>
            </a:endParaRPr>
          </a:p>
          <a:p>
            <a:pPr marL="457200" indent="-457200">
              <a:buFont typeface="+mj-lt"/>
              <a:buAutoNum type="arabicParenR"/>
            </a:pPr>
            <a:endParaRPr lang="en-US" dirty="0">
              <a:latin typeface="SutonnyMJ" pitchFamily="2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365760"/>
            <a:ext cx="8077200" cy="624840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olaimanLipi" pitchFamily="66" charset="0"/>
                <a:cs typeface="SolaimanLipi" pitchFamily="66" charset="0"/>
              </a:rPr>
              <a:t>কম্পিউটার ও মোবাইল ফোনের পার্থক্য </a:t>
            </a:r>
            <a:endParaRPr lang="en-US" sz="36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SolaimanLipi" pitchFamily="66" charset="0"/>
              <a:cs typeface="SolaimanLipi" pitchFamily="66" charset="0"/>
            </a:endParaRP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457200" y="1219200"/>
            <a:ext cx="2971800" cy="70104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b="1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olaimanLipi" pitchFamily="66" charset="0"/>
                <a:cs typeface="SolaimanLipi" pitchFamily="66" charset="0"/>
              </a:rPr>
              <a:t>কম্পিউটার</a:t>
            </a:r>
            <a:endParaRPr lang="bn-BD" sz="3600" b="1" dirty="0">
              <a:solidFill>
                <a:srgbClr val="002060"/>
              </a:solidFill>
              <a:latin typeface="SutonnyMJ" pitchFamily="2" charset="0"/>
            </a:endParaRPr>
          </a:p>
        </p:txBody>
      </p:sp>
      <p:sp>
        <p:nvSpPr>
          <p:cNvPr id="13" name="Text Placeholder 5"/>
          <p:cNvSpPr txBox="1">
            <a:spLocks/>
          </p:cNvSpPr>
          <p:nvPr/>
        </p:nvSpPr>
        <p:spPr>
          <a:xfrm>
            <a:off x="4724400" y="1219200"/>
            <a:ext cx="3276600" cy="685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olaimanLipi" pitchFamily="66" charset="0"/>
                <a:cs typeface="SolaimanLipi" pitchFamily="66" charset="0"/>
              </a:rPr>
              <a:t>মোবাইল ফোন</a:t>
            </a:r>
            <a:endParaRPr lang="bn-BD" sz="3600">
              <a:solidFill>
                <a:srgbClr val="C00000"/>
              </a:solidFill>
              <a:latin typeface="SutonnyMJ" pitchFamily="2" charset="0"/>
            </a:endParaRPr>
          </a:p>
        </p:txBody>
      </p:sp>
      <p:pic>
        <p:nvPicPr>
          <p:cNvPr id="11" name="Content Placeholder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1219200"/>
            <a:ext cx="534116" cy="727351"/>
          </a:xfrm>
          <a:prstGeom prst="rect">
            <a:avLst/>
          </a:prstGeom>
        </p:spPr>
      </p:pic>
      <p:pic>
        <p:nvPicPr>
          <p:cNvPr id="10" name="Content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914" y="1219200"/>
            <a:ext cx="771610" cy="72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build="p" animBg="1"/>
      <p:bldP spid="1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905000"/>
            <a:ext cx="2743200" cy="762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err="1" smtClean="0">
                <a:ln w="11430"/>
                <a:solidFill>
                  <a:srgbClr val="65034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মূল্যায়ন</a:t>
            </a:r>
            <a:endParaRPr lang="en-US" sz="6000" b="1" dirty="0" smtClean="0">
              <a:ln w="11430"/>
              <a:solidFill>
                <a:srgbClr val="65034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733800"/>
            <a:ext cx="6705600" cy="3505200"/>
          </a:xfrm>
        </p:spPr>
        <p:txBody>
          <a:bodyPr/>
          <a:lstStyle/>
          <a:p>
            <a:r>
              <a:rPr lang="bn-BD" sz="44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কম্পিউটার কাকে বলে</a:t>
            </a:r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?</a:t>
            </a:r>
            <a:endParaRPr lang="bn-BD" sz="4400" dirty="0" smtClean="0">
              <a:solidFill>
                <a:schemeClr val="accent2">
                  <a:lumMod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r>
              <a:rPr lang="bn-BD" sz="44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কম্পিউটারের  শ্রেণীবিভাগ বল?</a:t>
            </a:r>
          </a:p>
          <a:p>
            <a:r>
              <a:rPr lang="bn-BD" sz="44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কম্পিউটারের বৈশিষ্ট্য বল?</a:t>
            </a:r>
          </a:p>
          <a:p>
            <a:endParaRPr lang="bn-BD" sz="4000" dirty="0" smtClean="0">
              <a:solidFill>
                <a:schemeClr val="accent2">
                  <a:lumMod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endParaRPr lang="bn-BD" sz="4000" dirty="0" smtClean="0">
              <a:solidFill>
                <a:schemeClr val="accent2">
                  <a:lumMod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endParaRPr lang="bn-BD" sz="4000" dirty="0" smtClean="0">
              <a:solidFill>
                <a:schemeClr val="accent2">
                  <a:lumMod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endParaRPr lang="bn-BD" sz="4000" dirty="0" smtClean="0">
              <a:solidFill>
                <a:schemeClr val="accent2">
                  <a:lumMod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pPr>
              <a:buFont typeface="Wingdings 3" pitchFamily="18" charset="2"/>
              <a:buNone/>
            </a:pPr>
            <a:endParaRPr lang="en-US" sz="4000" dirty="0" smtClean="0">
              <a:solidFill>
                <a:schemeClr val="accent2">
                  <a:lumMod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pPr>
              <a:buFont typeface="Wingdings 3" pitchFamily="18" charset="2"/>
              <a:buNone/>
            </a:pPr>
            <a:endParaRPr lang="en-US" sz="4000" dirty="0" smtClean="0">
              <a:solidFill>
                <a:schemeClr val="accent2">
                  <a:lumMod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endParaRPr lang="en-US" sz="4000" dirty="0" smtClean="0">
              <a:solidFill>
                <a:schemeClr val="accent2">
                  <a:lumMod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  <a:p>
            <a:pPr>
              <a:buFont typeface="Wingdings 3" pitchFamily="18" charset="2"/>
              <a:buNone/>
            </a:pPr>
            <a:endParaRPr lang="en-US" dirty="0" smtClean="0">
              <a:solidFill>
                <a:schemeClr val="accent2">
                  <a:lumMod val="50000"/>
                </a:schemeClr>
              </a:solidFill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5" name="Picture 4" descr="stock-photo-10163949-group-stud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066800"/>
            <a:ext cx="3200400" cy="2796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519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ome Jigsaw puzzle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1905000" y="1034142"/>
            <a:ext cx="5410200" cy="54102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6000" y="1362670"/>
            <a:ext cx="4495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u="sng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বাড়ির কাজ</a:t>
            </a:r>
            <a:endParaRPr lang="en-US" sz="5400" b="1" u="sng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" y="3301425"/>
            <a:ext cx="9110198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“এনালগ ও </a:t>
            </a:r>
            <a:r>
              <a:rPr lang="bn-BD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ডিজিটাল”</a:t>
            </a:r>
            <a:r>
              <a:rPr lang="en-US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কম্পিউটারের </a:t>
            </a:r>
            <a:endParaRPr lang="en-US" sz="44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>
              <a:defRPr/>
            </a:pPr>
            <a:r>
              <a:rPr lang="bn-BD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ব্যবহার </a:t>
            </a:r>
            <a:r>
              <a:rPr lang="bn-BD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আলোচনা </a:t>
            </a:r>
            <a:r>
              <a:rPr lang="bn-BD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কর।</a:t>
            </a:r>
            <a:endParaRPr lang="en-US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47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honnobad-12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819400"/>
            <a:ext cx="4142821" cy="2057400"/>
          </a:xfrm>
          <a:prstGeom prst="rect">
            <a:avLst/>
          </a:prstGeom>
        </p:spPr>
      </p:pic>
      <p:pic>
        <p:nvPicPr>
          <p:cNvPr id="4" name="Picture 3" descr="C:\Documents and Settings\Administrator\Desktop\nasir\nt\content_13373_prev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4495800"/>
            <a:ext cx="5181600" cy="1981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1295400"/>
            <a:ext cx="830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n-BD" sz="60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তোমাদের সবাইকে অনেক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589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2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 bwMode="auto">
          <a:xfrm>
            <a:off x="5747658" y="1128486"/>
            <a:ext cx="2286000" cy="381000"/>
          </a:xfrm>
          <a:prstGeom prst="roundRect">
            <a:avLst>
              <a:gd name="adj" fmla="val 50000"/>
            </a:avLst>
          </a:prstGeom>
          <a:blipFill>
            <a:blip r:embed="rId3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300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1143000" y="1128486"/>
            <a:ext cx="2286000" cy="381000"/>
          </a:xfrm>
          <a:prstGeom prst="roundRect">
            <a:avLst>
              <a:gd name="adj" fmla="val 50000"/>
            </a:avLst>
          </a:prstGeom>
          <a:blipFill>
            <a:blip r:embed="rId3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300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152400" y="1095828"/>
            <a:ext cx="4316412" cy="5310188"/>
          </a:xfrm>
          <a:ln w="28575">
            <a:solidFill>
              <a:schemeClr val="accent2"/>
            </a:solidFill>
          </a:ln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bn-BD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শিক্ষক পরিচিতি</a:t>
            </a:r>
            <a:endParaRPr lang="en-US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099458"/>
            <a:ext cx="4318000" cy="5310188"/>
          </a:xfrm>
          <a:ln w="28575">
            <a:solidFill>
              <a:schemeClr val="accent2"/>
            </a:solidFill>
          </a:ln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bn-BD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পাঠ পরিচিতি</a:t>
            </a:r>
          </a:p>
          <a:p>
            <a:pPr>
              <a:buNone/>
              <a:defRPr/>
            </a:pPr>
            <a:r>
              <a:rPr lang="bn-BD" sz="3600" b="1" dirty="0" smtClean="0">
                <a:ln/>
                <a:solidFill>
                  <a:srgbClr val="4F032E"/>
                </a:solidFill>
                <a:latin typeface="SolaimanLipi" pitchFamily="65" charset="0"/>
                <a:cs typeface="SolaimanLipi" pitchFamily="65" charset="0"/>
              </a:rPr>
              <a:t>শ্রে</a:t>
            </a:r>
            <a:r>
              <a:rPr lang="bn-BD" sz="3600" dirty="0" smtClean="0">
                <a:ln/>
                <a:solidFill>
                  <a:srgbClr val="4F032E"/>
                </a:solidFill>
                <a:latin typeface="SolaimanLipi" pitchFamily="65" charset="0"/>
                <a:cs typeface="SolaimanLipi" pitchFamily="65" charset="0"/>
              </a:rPr>
              <a:t>ণিঃ</a:t>
            </a:r>
            <a:r>
              <a:rPr lang="bn-BD" sz="3600" b="1" dirty="0" smtClean="0">
                <a:ln/>
                <a:solidFill>
                  <a:srgbClr val="4F032E"/>
                </a:solidFill>
                <a:latin typeface="SolaimanLipi" pitchFamily="65" charset="0"/>
                <a:cs typeface="SolaimanLipi" pitchFamily="65" charset="0"/>
              </a:rPr>
              <a:t> নবম</a:t>
            </a:r>
          </a:p>
          <a:p>
            <a:pPr>
              <a:buNone/>
              <a:defRPr/>
            </a:pPr>
            <a:r>
              <a:rPr lang="bn-BD" sz="3600" b="1" dirty="0" smtClean="0">
                <a:ln/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বিষয়ঃ কম্পিউটার শিক্ষা</a:t>
            </a:r>
          </a:p>
          <a:p>
            <a:pPr>
              <a:buNone/>
              <a:defRPr/>
            </a:pPr>
            <a:r>
              <a:rPr lang="bn-BD" sz="3600" b="1" dirty="0" smtClean="0">
                <a:ln/>
                <a:solidFill>
                  <a:srgbClr val="003300"/>
                </a:solidFill>
                <a:latin typeface="SolaimanLipi" pitchFamily="65" charset="0"/>
                <a:cs typeface="SolaimanLipi" pitchFamily="65" charset="0"/>
              </a:rPr>
              <a:t>অধ্যায়ঃ প্রথম (কম্পিউটার ও কম্পিউটারের ইতিহাস)</a:t>
            </a:r>
          </a:p>
          <a:p>
            <a:pPr algn="ctr">
              <a:buNone/>
              <a:defRPr/>
            </a:pPr>
            <a:endParaRPr lang="bn-BD" sz="3200" b="1" dirty="0" smtClean="0">
              <a:ln/>
              <a:solidFill>
                <a:srgbClr val="FF0000"/>
              </a:solidFill>
              <a:latin typeface="SolaimanLipi" pitchFamily="65" charset="0"/>
              <a:cs typeface="SolaimanLipi" pitchFamily="65" charset="0"/>
            </a:endParaRPr>
          </a:p>
          <a:p>
            <a:pPr algn="ctr">
              <a:buNone/>
              <a:defRPr/>
            </a:pPr>
            <a:endParaRPr lang="bn-BD" sz="3200" b="1" dirty="0" smtClean="0">
              <a:ln/>
              <a:solidFill>
                <a:srgbClr val="FF0000"/>
              </a:solidFill>
              <a:latin typeface="SolaimanLipi" pitchFamily="65" charset="0"/>
              <a:cs typeface="SolaimanLipi" pitchFamily="65" charset="0"/>
            </a:endParaRPr>
          </a:p>
          <a:p>
            <a:pPr algn="ctr">
              <a:buNone/>
              <a:defRPr/>
            </a:pPr>
            <a:r>
              <a:rPr lang="bn-BD" sz="4000" b="1" dirty="0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কম্পিউটার ও এর কাজ করার বৈশিষ্ট্য</a:t>
            </a:r>
            <a:endParaRPr lang="en-US" sz="3600" b="1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ctr"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58850" y="246063"/>
            <a:ext cx="2927350" cy="592137"/>
          </a:xfrm>
        </p:spPr>
        <p:txBody>
          <a:bodyPr>
            <a:normAutofit fontScale="90000"/>
          </a:bodyPr>
          <a:lstStyle/>
          <a:p>
            <a:r>
              <a:rPr lang="bn-BD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পরিচিতি</a:t>
            </a:r>
            <a:endParaRPr lang="en-US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3810000"/>
            <a:ext cx="3505200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32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এইচ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এম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সাজ্জাদ</a:t>
            </a:r>
            <a:endParaRPr lang="bn-BD" sz="3200" dirty="0"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r">
              <a:defRPr/>
            </a:pPr>
            <a:r>
              <a:rPr lang="en-US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সহকারি</a:t>
            </a:r>
            <a:r>
              <a:rPr lang="en-US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শিক্ষক</a:t>
            </a:r>
            <a:r>
              <a:rPr lang="en-US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(</a:t>
            </a:r>
            <a:r>
              <a:rPr lang="bn-BD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কম্পিউটার শিক্ষা</a:t>
            </a:r>
            <a:r>
              <a:rPr lang="en-US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)</a:t>
            </a:r>
            <a:endParaRPr lang="bn-BD" sz="1400" dirty="0"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r">
              <a:defRPr/>
            </a:pPr>
            <a:r>
              <a:rPr lang="en-US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কুমিল্লা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ইউসুফ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হাই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স্কুল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কুমিল্লা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।</a:t>
            </a:r>
            <a:endParaRPr lang="bn-BD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r">
              <a:defRPr/>
            </a:pP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e-mail</a:t>
            </a: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: </a:t>
            </a: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  <a:hlinkClick r:id="rId4"/>
              </a:rPr>
              <a:t>hm_sazzad@yahoo.com</a:t>
            </a:r>
            <a:endParaRPr lang="en-US" sz="16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Vrinda" charset="0"/>
            </a:endParaRPr>
          </a:p>
          <a:p>
            <a:pPr algn="r">
              <a:defRPr/>
            </a:pP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  <a:hlinkClick r:id="rId5"/>
              </a:rPr>
              <a:t>sazzadhm@gmail.com</a:t>
            </a:r>
            <a:endParaRPr lang="bn-BD" sz="16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Vrinda" charset="0"/>
            </a:endParaRPr>
          </a:p>
          <a:p>
            <a:pPr algn="r">
              <a:defRPr/>
            </a:pP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Skype: hm_sazzad76</a:t>
            </a:r>
          </a:p>
          <a:p>
            <a:pPr algn="r">
              <a:defRPr/>
            </a:pPr>
            <a:r>
              <a:rPr lang="en-US" sz="10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Mob: 01554-321732, 01971-321732, 01822-885101</a:t>
            </a:r>
            <a:endParaRPr lang="en-US" sz="1050" dirty="0"/>
          </a:p>
        </p:txBody>
      </p:sp>
      <p:sp>
        <p:nvSpPr>
          <p:cNvPr id="15" name="TextBox 14"/>
          <p:cNvSpPr txBox="1"/>
          <p:nvPr/>
        </p:nvSpPr>
        <p:spPr>
          <a:xfrm>
            <a:off x="4953000" y="4033778"/>
            <a:ext cx="3733800" cy="995422"/>
          </a:xfrm>
          <a:prstGeom prst="roundRect">
            <a:avLst>
              <a:gd name="adj" fmla="val 50000"/>
            </a:avLst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n/>
                <a:solidFill>
                  <a:schemeClr val="bg1"/>
                </a:solidFill>
                <a:latin typeface="SolaimanLipi" pitchFamily="65" charset="0"/>
                <a:cs typeface="SolaimanLipi" pitchFamily="65" charset="0"/>
              </a:rPr>
              <a:t>পাঠের বিষয়বস্তু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24659"/>
            <a:ext cx="1447800" cy="1833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329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11" grpId="0" build="p" animBg="1"/>
      <p:bldP spid="13" grpId="0" build="p" animBg="1"/>
      <p:bldP spid="8" grpId="0"/>
      <p:bldP spid="17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491698"/>
            <a:ext cx="8305800" cy="83099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প্রেষণা দান</a:t>
            </a:r>
            <a:endParaRPr 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5" descr="b-414328-animated_gif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828801"/>
            <a:ext cx="4571999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3683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04800" y="1820862"/>
            <a:ext cx="8534400" cy="76993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bn-BD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এই পাঠ শেষে শিক্ষার্থীরা-</a:t>
            </a:r>
            <a:endParaRPr lang="en-US" sz="4400" b="1" dirty="0"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  <p:sp>
        <p:nvSpPr>
          <p:cNvPr id="4099" name="Rectangle 23"/>
          <p:cNvSpPr>
            <a:spLocks noChangeArrowheads="1"/>
          </p:cNvSpPr>
          <p:nvPr/>
        </p:nvSpPr>
        <p:spPr bwMode="auto">
          <a:xfrm>
            <a:off x="304800" y="2895600"/>
            <a:ext cx="8534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en-US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 </a:t>
            </a: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কম্পিউটার কী তা </a:t>
            </a:r>
            <a:r>
              <a:rPr lang="bn-BD" sz="3600" b="1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বলতে </a:t>
            </a:r>
            <a:r>
              <a:rPr lang="bn-BD" sz="3600" b="1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পারবে।</a:t>
            </a:r>
            <a:endParaRPr lang="bn-BD" sz="3600" b="1" kern="110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571500" indent="-571500" algn="l">
              <a:lnSpc>
                <a:spcPct val="90000"/>
              </a:lnSpc>
              <a:spcBef>
                <a:spcPct val="20000"/>
              </a:spcBef>
              <a:buFont typeface="Wingdings"/>
              <a:buChar char="F"/>
            </a:pPr>
            <a:r>
              <a:rPr lang="bn-BD" sz="3600" b="1" kern="1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কম্পিউটারের </a:t>
            </a:r>
            <a:r>
              <a:rPr lang="bn-BD" sz="3600" b="1" kern="1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বৈশিষ্ট্য </a:t>
            </a:r>
            <a:r>
              <a:rPr lang="bn-BD" sz="3600" b="1" kern="11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উল্লেখ করতেপারবে </a:t>
            </a:r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।</a:t>
            </a:r>
          </a:p>
          <a:p>
            <a:pPr marL="571500" indent="-571500" algn="l">
              <a:lnSpc>
                <a:spcPct val="90000"/>
              </a:lnSpc>
              <a:spcBef>
                <a:spcPct val="20000"/>
              </a:spcBef>
              <a:buFont typeface="Wingdings"/>
              <a:buChar char="F"/>
            </a:pPr>
            <a:r>
              <a:rPr lang="bn-BD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কম্পিউটারের সাথে অন্যান্য যন্ত্রের কাজের তুলনা করতে পারবে।</a:t>
            </a:r>
          </a:p>
          <a:p>
            <a:pPr marL="571500" indent="-571500" algn="l">
              <a:lnSpc>
                <a:spcPct val="90000"/>
              </a:lnSpc>
              <a:spcBef>
                <a:spcPct val="20000"/>
              </a:spcBef>
              <a:buFont typeface="Wingdings"/>
              <a:buChar char="F"/>
            </a:pP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কম্পিউটার ও মোবাইল ফোনের মধ্যে তুলনা করতে পারবে।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04800" y="508000"/>
            <a:ext cx="8534400" cy="10160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6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আচরণিক উদ্দেশ্য </a:t>
            </a:r>
            <a:endParaRPr lang="en-US" sz="6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24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41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410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3732_d8b300bfb702934f4bbc15814e14a36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237" y="1371600"/>
            <a:ext cx="4451837" cy="3643086"/>
          </a:xfrm>
          <a:prstGeom prst="rect">
            <a:avLst/>
          </a:prstGeom>
        </p:spPr>
      </p:pic>
      <p:pic>
        <p:nvPicPr>
          <p:cNvPr id="8" name="Picture 7" descr="tv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2819400"/>
            <a:ext cx="4659296" cy="3581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0" y="42672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টেলিভিশন</a:t>
            </a:r>
            <a:endParaRPr lang="en-US" sz="3200" b="1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1600" y="18288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রেডিও</a:t>
            </a:r>
            <a:endParaRPr lang="en-US" sz="3200" b="1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47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acer-aspire-ie-3450-desktop-pc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5334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Budget-Dual-SIM-QWERTY-Phone-TV-and-Radio-plusbuyer.jpg"/>
          <p:cNvPicPr>
            <a:picLocks noChangeAspect="1"/>
          </p:cNvPicPr>
          <p:nvPr/>
        </p:nvPicPr>
        <p:blipFill>
          <a:blip r:embed="rId3"/>
          <a:srcRect l="19355" r="19355"/>
          <a:stretch>
            <a:fillRect/>
          </a:stretch>
        </p:blipFill>
        <p:spPr>
          <a:xfrm>
            <a:off x="6019800" y="1143001"/>
            <a:ext cx="2677884" cy="4191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05600" y="53340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মোবাইল</a:t>
            </a:r>
            <a:endParaRPr lang="en-US" sz="3200" b="1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0668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কম্পিউটার</a:t>
            </a:r>
            <a:endParaRPr lang="en-US" sz="3200" b="1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9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3810000" y="5486400"/>
            <a:ext cx="5181600" cy="1371600"/>
          </a:xfrm>
          <a:prstGeom prst="foldedCorner">
            <a:avLst>
              <a:gd name="adj" fmla="val 1250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>
              <a:defRPr/>
            </a:pPr>
            <a:endParaRPr lang="en-US" sz="2200" dirty="0">
              <a:solidFill>
                <a:srgbClr val="FFFF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Vrinda" charset="0"/>
            </a:endParaRP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152400" y="5486400"/>
            <a:ext cx="3471863" cy="1371600"/>
          </a:xfrm>
          <a:prstGeom prst="foldedCorner">
            <a:avLst>
              <a:gd name="adj" fmla="val 1250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 algn="r">
              <a:defRPr/>
            </a:pP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486400"/>
            <a:ext cx="9144000" cy="1371600"/>
          </a:xfrm>
          <a:custGeom>
            <a:avLst/>
            <a:gdLst>
              <a:gd name="connsiteX0" fmla="*/ 0 w 9144000"/>
              <a:gd name="connsiteY0" fmla="*/ 0 h 533400"/>
              <a:gd name="connsiteX1" fmla="*/ 9144000 w 9144000"/>
              <a:gd name="connsiteY1" fmla="*/ 0 h 533400"/>
              <a:gd name="connsiteX2" fmla="*/ 9144000 w 9144000"/>
              <a:gd name="connsiteY2" fmla="*/ 533400 h 533400"/>
              <a:gd name="connsiteX3" fmla="*/ 0 w 9144000"/>
              <a:gd name="connsiteY3" fmla="*/ 533400 h 533400"/>
              <a:gd name="connsiteX4" fmla="*/ 0 w 9144000"/>
              <a:gd name="connsiteY4" fmla="*/ 0 h 533400"/>
              <a:gd name="connsiteX0" fmla="*/ 0 w 9144000"/>
              <a:gd name="connsiteY0" fmla="*/ 209550 h 742950"/>
              <a:gd name="connsiteX1" fmla="*/ 9144000 w 9144000"/>
              <a:gd name="connsiteY1" fmla="*/ 0 h 742950"/>
              <a:gd name="connsiteX2" fmla="*/ 9144000 w 9144000"/>
              <a:gd name="connsiteY2" fmla="*/ 742950 h 742950"/>
              <a:gd name="connsiteX3" fmla="*/ 0 w 9144000"/>
              <a:gd name="connsiteY3" fmla="*/ 742950 h 742950"/>
              <a:gd name="connsiteX4" fmla="*/ 0 w 9144000"/>
              <a:gd name="connsiteY4" fmla="*/ 209550 h 742950"/>
              <a:gd name="connsiteX0" fmla="*/ 0 w 9144000"/>
              <a:gd name="connsiteY0" fmla="*/ 0 h 533400"/>
              <a:gd name="connsiteX1" fmla="*/ 9144000 w 9144000"/>
              <a:gd name="connsiteY1" fmla="*/ 476250 h 533400"/>
              <a:gd name="connsiteX2" fmla="*/ 9144000 w 9144000"/>
              <a:gd name="connsiteY2" fmla="*/ 533400 h 533400"/>
              <a:gd name="connsiteX3" fmla="*/ 0 w 9144000"/>
              <a:gd name="connsiteY3" fmla="*/ 533400 h 533400"/>
              <a:gd name="connsiteX4" fmla="*/ 0 w 9144000"/>
              <a:gd name="connsiteY4" fmla="*/ 0 h 533400"/>
              <a:gd name="connsiteX0" fmla="*/ 0 w 9144000"/>
              <a:gd name="connsiteY0" fmla="*/ 0 h 533400"/>
              <a:gd name="connsiteX1" fmla="*/ 9088694 w 9144000"/>
              <a:gd name="connsiteY1" fmla="*/ 520700 h 533400"/>
              <a:gd name="connsiteX2" fmla="*/ 9144000 w 9144000"/>
              <a:gd name="connsiteY2" fmla="*/ 533400 h 533400"/>
              <a:gd name="connsiteX3" fmla="*/ 0 w 9144000"/>
              <a:gd name="connsiteY3" fmla="*/ 533400 h 533400"/>
              <a:gd name="connsiteX4" fmla="*/ 0 w 9144000"/>
              <a:gd name="connsiteY4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3400">
                <a:moveTo>
                  <a:pt x="0" y="0"/>
                </a:moveTo>
                <a:lnTo>
                  <a:pt x="9088694" y="520700"/>
                </a:lnTo>
                <a:lnTo>
                  <a:pt x="9144000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 rot="19334980">
            <a:off x="-967389" y="3168619"/>
            <a:ext cx="102178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dirty="0" smtClean="0">
                <a:ln w="11430"/>
                <a:solidFill>
                  <a:srgbClr val="C00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কম্পিউটারের ও এর কাজ করার বৈশিষ্ট্য </a:t>
            </a:r>
            <a:endParaRPr lang="en-US" sz="5400" b="1" dirty="0">
              <a:ln w="11430"/>
              <a:solidFill>
                <a:srgbClr val="C00000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1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52400" y="0"/>
            <a:ext cx="5638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bn-BD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কম্পিউটারের ধারনা</a:t>
            </a:r>
            <a:endParaRPr lang="en-US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290513" y="1016000"/>
            <a:ext cx="8777287" cy="584200"/>
            <a:chOff x="39" y="660"/>
            <a:chExt cx="5676" cy="368"/>
          </a:xfrm>
        </p:grpSpPr>
        <p:pic>
          <p:nvPicPr>
            <p:cNvPr id="7" name="Picture 7" descr="cubo_rosso_architetto_fr_0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9" y="675"/>
              <a:ext cx="576" cy="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AutoShape 8"/>
            <p:cNvSpPr>
              <a:spLocks noChangeArrowheads="1"/>
            </p:cNvSpPr>
            <p:nvPr/>
          </p:nvSpPr>
          <p:spPr bwMode="auto">
            <a:xfrm>
              <a:off x="507" y="687"/>
              <a:ext cx="1989" cy="321"/>
            </a:xfrm>
            <a:prstGeom prst="chevron">
              <a:avLst>
                <a:gd name="adj" fmla="val 39600"/>
              </a:avLst>
            </a:prstGeom>
            <a:gradFill rotWithShape="1">
              <a:gsLst>
                <a:gs pos="0">
                  <a:srgbClr val="929200"/>
                </a:gs>
                <a:gs pos="50000">
                  <a:srgbClr val="FFFF00"/>
                </a:gs>
                <a:gs pos="100000">
                  <a:srgbClr val="9292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1418" tIns="45710" rIns="91418" bIns="45710" anchor="ctr"/>
            <a:lstStyle/>
            <a:p>
              <a:pPr algn="ctr"/>
              <a:endParaRPr lang="en-US" sz="1800" b="1">
                <a:solidFill>
                  <a:schemeClr val="accent2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570" y="660"/>
              <a:ext cx="514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10" rIns="91418" bIns="45710">
              <a:spAutoFit/>
            </a:bodyPr>
            <a:lstStyle/>
            <a:p>
              <a:pPr algn="l"/>
              <a:r>
                <a:rPr lang="bn-BD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কম্পিউটার কি?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97974" y="1556658"/>
            <a:ext cx="5562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:"/>
            </a:pP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Computer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শব্দটির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আভিধানিক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অর্থ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যে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গণনা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করে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গণনাযন্ত্র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হিসাবকারী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যন্ত্র</a:t>
            </a:r>
            <a:r>
              <a:rPr lang="en-US" sz="3300" dirty="0" smtClean="0">
                <a:solidFill>
                  <a:schemeClr val="accent2">
                    <a:lumMod val="50000"/>
                  </a:schemeClr>
                </a:solidFill>
                <a:latin typeface="SolaimanLipi" pitchFamily="65" charset="0"/>
                <a:cs typeface="SolaimanLipi" pitchFamily="65" charset="0"/>
              </a:rPr>
              <a:t>। </a:t>
            </a:r>
          </a:p>
          <a:p>
            <a:pPr algn="just">
              <a:buFont typeface="Wingdings" pitchFamily="2" charset="2"/>
              <a:buChar char=":"/>
            </a:pP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অর্থা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ৎ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প্রদত্ত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ডেটার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উপর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ভিত্তি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করে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নির্দেশনা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মতো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কম্পিউটার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গানিতিক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ও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যৌক্তিক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প্রণালী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সমাধা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করে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এবং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ফলাফল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প্রদান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করে</a:t>
            </a:r>
            <a:r>
              <a:rPr lang="en-US" sz="3300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।</a:t>
            </a:r>
          </a:p>
          <a:p>
            <a:pPr algn="just">
              <a:buFont typeface="Wingdings" pitchFamily="2" charset="2"/>
              <a:buChar char=":"/>
            </a:pPr>
            <a:r>
              <a:rPr lang="en-US" sz="33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latin typeface="SolaimanLipi" pitchFamily="65" charset="0"/>
                <a:cs typeface="SolaimanLipi" pitchFamily="65" charset="0"/>
              </a:rPr>
              <a:t>ইংরেজি</a:t>
            </a:r>
            <a:r>
              <a:rPr lang="en-US" sz="33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smtClean="0">
                <a:cs typeface="Times New Roman" panose="02020603050405020304" pitchFamily="18" charset="0"/>
              </a:rPr>
              <a:t>Computer </a:t>
            </a:r>
            <a:r>
              <a:rPr lang="en-US" sz="3300" dirty="0" err="1" smtClean="0">
                <a:cs typeface="Times New Roman" panose="02020603050405020304" pitchFamily="18" charset="0"/>
              </a:rPr>
              <a:t>শ</a:t>
            </a:r>
            <a:r>
              <a:rPr lang="en-US" sz="3300" dirty="0" err="1" smtClean="0">
                <a:latin typeface="SolaimanLipi" pitchFamily="65" charset="0"/>
                <a:cs typeface="SolaimanLipi" pitchFamily="65" charset="0"/>
              </a:rPr>
              <a:t>ব্দটির</a:t>
            </a:r>
            <a:r>
              <a:rPr lang="en-US" sz="33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latin typeface="SolaimanLipi" pitchFamily="65" charset="0"/>
                <a:cs typeface="SolaimanLipi" pitchFamily="65" charset="0"/>
              </a:rPr>
              <a:t>উৎপত্তি</a:t>
            </a:r>
            <a:r>
              <a:rPr lang="en-US" sz="33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latin typeface="SolaimanLipi" pitchFamily="65" charset="0"/>
                <a:cs typeface="SolaimanLipi" pitchFamily="65" charset="0"/>
              </a:rPr>
              <a:t>ল্যাটিন</a:t>
            </a:r>
            <a:r>
              <a:rPr lang="en-US" sz="33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latin typeface="SolaimanLipi" pitchFamily="65" charset="0"/>
                <a:cs typeface="SolaimanLipi" pitchFamily="65" charset="0"/>
              </a:rPr>
              <a:t>শব্দ</a:t>
            </a:r>
            <a:r>
              <a:rPr lang="en-US" sz="33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300" dirty="0" err="1" smtClean="0">
                <a:cs typeface="Times New Roman" panose="02020603050405020304" pitchFamily="18" charset="0"/>
              </a:rPr>
              <a:t>Computare</a:t>
            </a:r>
            <a:r>
              <a:rPr lang="bn-BD" sz="3300" dirty="0" smtClean="0">
                <a:cs typeface="SolaimanLipi" pitchFamily="65" charset="0"/>
              </a:rPr>
              <a:t> </a:t>
            </a:r>
            <a:r>
              <a:rPr lang="en-US" sz="3300" dirty="0" err="1" smtClean="0">
                <a:latin typeface="SolaimanLipi" pitchFamily="65" charset="0"/>
                <a:cs typeface="SolaimanLipi" pitchFamily="65" charset="0"/>
              </a:rPr>
              <a:t>থেকে</a:t>
            </a:r>
            <a:r>
              <a:rPr lang="en-US" sz="3300" dirty="0" smtClean="0">
                <a:latin typeface="SolaimanLipi" pitchFamily="65" charset="0"/>
                <a:cs typeface="SolaimanLipi" pitchFamily="65" charset="0"/>
              </a:rPr>
              <a:t>। </a:t>
            </a:r>
            <a:endParaRPr lang="bn-BD" sz="3300" dirty="0" smtClean="0">
              <a:latin typeface="SolaimanLipi" pitchFamily="65" charset="0"/>
              <a:cs typeface="SolaimanLipi" pitchFamily="65" charset="0"/>
            </a:endParaRPr>
          </a:p>
          <a:p>
            <a:pPr algn="just"/>
            <a:endParaRPr lang="en-US" sz="33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7" name="Picture 7" descr="acer-aspire-ie-3450-desktop-pc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1981200"/>
            <a:ext cx="35052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711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123</TotalTime>
  <Words>628</Words>
  <Application>Microsoft Office PowerPoint</Application>
  <PresentationFormat>On-screen Show (4:3)</PresentationFormat>
  <Paragraphs>164</Paragraphs>
  <Slides>27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Angles</vt:lpstr>
      <vt:lpstr>Packager Shell Object</vt:lpstr>
      <vt:lpstr>PowerPoint Presentation</vt:lpstr>
      <vt:lpstr>স্বাগতম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কম্পিউটার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নিচের ছবিগুলো দেখে তাদের কাজগুলো বল</vt:lpstr>
      <vt:lpstr>কম্পিউটার ও মোবাইল ফোনের পার্থক্য </vt:lpstr>
      <vt:lpstr>PowerPoint Presentation</vt:lpstr>
      <vt:lpstr>Kw¤úDUvi I ‡gvevBj †dv‡bi Zzjbv</vt:lpstr>
      <vt:lpstr>মূল্যায়ন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23</cp:revision>
  <dcterms:created xsi:type="dcterms:W3CDTF">2013-05-30T17:14:22Z</dcterms:created>
  <dcterms:modified xsi:type="dcterms:W3CDTF">2013-06-02T07:17:56Z</dcterms:modified>
</cp:coreProperties>
</file>